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Lst>
  <p:sldSz cx="9144000" cy="5143500" type="screen16x9"/>
  <p:notesSz cx="6858000" cy="9144000"/>
  <p:embeddedFontLst>
    <p:embeddedFont>
      <p:font typeface="Comic Sans MS" panose="030F0702030302020204" pitchFamily="66" charset="0"/>
      <p:regular r:id="rId36"/>
      <p:bold r:id="rId37"/>
      <p:italic r:id="rId38"/>
      <p:boldItalic r:id="rId39"/>
    </p:embeddedFont>
    <p:embeddedFont>
      <p:font typeface="Merriweather" panose="020B0604020202020204" charset="0"/>
      <p:regular r:id="rId40"/>
      <p:bold r:id="rId41"/>
      <p:italic r:id="rId42"/>
      <p:boldItalic r:id="rId43"/>
    </p:embeddedFont>
    <p:embeddedFont>
      <p:font typeface="Roboto" panose="020B0604020202020204" charset="0"/>
      <p:regular r:id="rId44"/>
      <p:bold r:id="rId45"/>
      <p:italic r:id="rId46"/>
      <p:boldItalic r:id="rId4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6532" autoAdjust="0"/>
  </p:normalViewPr>
  <p:slideViewPr>
    <p:cSldViewPr snapToGrid="0">
      <p:cViewPr varScale="1">
        <p:scale>
          <a:sx n="148" d="100"/>
          <a:sy n="148" d="100"/>
        </p:scale>
        <p:origin x="456" y="11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4.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7.fntdata"/><Relationship Id="rId47" Type="http://schemas.openxmlformats.org/officeDocument/2006/relationships/font" Target="fonts/font12.fntdata"/><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2.fntdata"/><Relationship Id="rId40" Type="http://schemas.openxmlformats.org/officeDocument/2006/relationships/font" Target="fonts/font5.fntdata"/><Relationship Id="rId45" Type="http://schemas.openxmlformats.org/officeDocument/2006/relationships/font" Target="fonts/font10.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1.fntdata"/><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43" Type="http://schemas.openxmlformats.org/officeDocument/2006/relationships/font" Target="fonts/font8.fntdata"/><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3.fntdata"/><Relationship Id="rId46" Type="http://schemas.openxmlformats.org/officeDocument/2006/relationships/font" Target="fonts/font11.fntdata"/><Relationship Id="rId20" Type="http://schemas.openxmlformats.org/officeDocument/2006/relationships/slide" Target="slides/slide19.xml"/><Relationship Id="rId41"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 name="Google Shape;6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a29cd77eb5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a29cd77eb5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a2831a9fe7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a2831a9fe7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a2831a9fe7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a2831a9fe7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a2831a9fe7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a2831a9fe7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a8c1163b94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 name="Google Shape;164;ga8c1163b94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a2831a9fe7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a2831a9fe7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a2831a9fe7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a2831a9fe7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a29cd77eb5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a29cd77eb5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a29cd77eb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ga29cd77eb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a29cd77eb5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a29cd77eb5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a1136aa14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a1136aa14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endParaRPr i="1"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a29cd77eb5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a29cd77eb5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a29cd77eb5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a29cd77eb5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a29cd77eb5_0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a29cd77eb5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a29cd77eb5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a29cd77eb5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a29cd77eb5_0_1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 name="Google Shape;256;ga29cd77eb5_0_1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a29cd77eb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 name="Google Shape;262;ga29cd77eb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ga29cd77eb5_0_1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 name="Google Shape;268;ga29cd77eb5_0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a29cd77eb5_0_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 name="Google Shape;276;ga29cd77eb5_0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a29cd77eb5_0_1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 name="Google Shape;283;ga29cd77eb5_0_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a29cd77eb5_0_1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a29cd77eb5_0_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9a025723ca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9a025723ca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a29cd77eb5_0_1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 name="Google Shape;298;ga29cd77eb5_0_1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a29cd77eb5_0_1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a29cd77eb5_0_1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ga4ed633057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8" name="Google Shape;318;ga4ed633057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a29cd77eb5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 name="Google Shape;325;ga29cd77eb5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98178f307a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98178f307a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lnSpc>
                <a:spcPct val="115000"/>
              </a:lnSpc>
              <a:spcBef>
                <a:spcPts val="0"/>
              </a:spcBef>
              <a:spcAft>
                <a:spcPts val="0"/>
              </a:spcAft>
              <a:buClr>
                <a:schemeClr val="dk1"/>
              </a:buClr>
              <a:buSzPts val="1100"/>
              <a:buFont typeface="Arial"/>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a4ed633057_0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a4ed633057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lnSpc>
                <a:spcPct val="115000"/>
              </a:lnSpc>
              <a:spcBef>
                <a:spcPts val="0"/>
              </a:spcBef>
              <a:spcAft>
                <a:spcPts val="0"/>
              </a:spcAft>
              <a:buNone/>
            </a:pPr>
            <a:endParaRPr sz="1300" dirty="0">
              <a:solidFill>
                <a:srgbClr val="666666"/>
              </a:solidFill>
              <a:latin typeface="Roboto"/>
              <a:ea typeface="Roboto"/>
              <a:cs typeface="Roboto"/>
              <a:sym typeface="Roboto"/>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a4ed63305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a4ed63305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a4ed633057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 name="Google Shape;104;ga4ed633057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a4ed633057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a4ed633057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600"/>
              </a:spcBef>
              <a:spcAft>
                <a:spcPts val="1600"/>
              </a:spcAft>
              <a:buClr>
                <a:schemeClr val="dk1"/>
              </a:buClr>
              <a:buSzPts val="1100"/>
              <a:buFont typeface="Arial"/>
              <a:buNone/>
            </a:pPr>
            <a:endParaRPr sz="1300" dirty="0">
              <a:solidFill>
                <a:srgbClr val="666666"/>
              </a:solidFill>
              <a:latin typeface="Roboto"/>
              <a:ea typeface="Roboto"/>
              <a:cs typeface="Roboto"/>
              <a:sym typeface="Roboto"/>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a1136aa14d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a1136aa14d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sp>
        <p:nvSpPr>
          <p:cNvPr id="10" name="Google Shape;10;p2"/>
          <p:cNvSpPr/>
          <p:nvPr/>
        </p:nvSpPr>
        <p:spPr>
          <a:xfrm>
            <a:off x="-125" y="0"/>
            <a:ext cx="9144250" cy="4398100"/>
          </a:xfrm>
          <a:custGeom>
            <a:avLst/>
            <a:gdLst/>
            <a:ahLst/>
            <a:cxnLst/>
            <a:rect l="l" t="t" r="r" b="b"/>
            <a:pathLst>
              <a:path w="365770" h="175924" extrusionOk="0">
                <a:moveTo>
                  <a:pt x="0" y="0"/>
                </a:moveTo>
                <a:lnTo>
                  <a:pt x="365770" y="0"/>
                </a:lnTo>
                <a:lnTo>
                  <a:pt x="365760" y="70914"/>
                </a:lnTo>
                <a:lnTo>
                  <a:pt x="0" y="175924"/>
                </a:lnTo>
                <a:close/>
              </a:path>
            </a:pathLst>
          </a:custGeom>
          <a:solidFill>
            <a:schemeClr val="lt1"/>
          </a:solidFill>
          <a:ln>
            <a:noFill/>
          </a:ln>
        </p:spPr>
      </p:sp>
      <p:sp>
        <p:nvSpPr>
          <p:cNvPr id="11" name="Google Shape;11;p2"/>
          <p:cNvSpPr txBox="1">
            <a:spLocks noGrp="1"/>
          </p:cNvSpPr>
          <p:nvPr>
            <p:ph type="ctrTitle"/>
          </p:nvPr>
        </p:nvSpPr>
        <p:spPr>
          <a:xfrm>
            <a:off x="311700" y="539725"/>
            <a:ext cx="8520600" cy="12825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a:endParaRPr/>
          </a:p>
        </p:txBody>
      </p:sp>
      <p:sp>
        <p:nvSpPr>
          <p:cNvPr id="12" name="Google Shape;12;p2"/>
          <p:cNvSpPr txBox="1">
            <a:spLocks noGrp="1"/>
          </p:cNvSpPr>
          <p:nvPr>
            <p:ph type="subTitle" idx="1"/>
          </p:nvPr>
        </p:nvSpPr>
        <p:spPr>
          <a:xfrm>
            <a:off x="311700" y="1878560"/>
            <a:ext cx="4242600" cy="7383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lt2"/>
              </a:buClr>
              <a:buSzPts val="1600"/>
              <a:buNone/>
              <a:defRPr sz="1600">
                <a:solidFill>
                  <a:schemeClr val="lt2"/>
                </a:solidFill>
              </a:defRPr>
            </a:lvl1pPr>
            <a:lvl2pPr lvl="1">
              <a:lnSpc>
                <a:spcPct val="100000"/>
              </a:lnSpc>
              <a:spcBef>
                <a:spcPts val="0"/>
              </a:spcBef>
              <a:spcAft>
                <a:spcPts val="0"/>
              </a:spcAft>
              <a:buClr>
                <a:schemeClr val="lt2"/>
              </a:buClr>
              <a:buSzPts val="1600"/>
              <a:buNone/>
              <a:defRPr sz="1600">
                <a:solidFill>
                  <a:schemeClr val="lt2"/>
                </a:solidFill>
              </a:defRPr>
            </a:lvl2pPr>
            <a:lvl3pPr lvl="2">
              <a:lnSpc>
                <a:spcPct val="100000"/>
              </a:lnSpc>
              <a:spcBef>
                <a:spcPts val="0"/>
              </a:spcBef>
              <a:spcAft>
                <a:spcPts val="0"/>
              </a:spcAft>
              <a:buClr>
                <a:schemeClr val="lt2"/>
              </a:buClr>
              <a:buSzPts val="1600"/>
              <a:buNone/>
              <a:defRPr sz="1600">
                <a:solidFill>
                  <a:schemeClr val="lt2"/>
                </a:solidFill>
              </a:defRPr>
            </a:lvl3pPr>
            <a:lvl4pPr lvl="3">
              <a:lnSpc>
                <a:spcPct val="100000"/>
              </a:lnSpc>
              <a:spcBef>
                <a:spcPts val="0"/>
              </a:spcBef>
              <a:spcAft>
                <a:spcPts val="0"/>
              </a:spcAft>
              <a:buClr>
                <a:schemeClr val="lt2"/>
              </a:buClr>
              <a:buSzPts val="1600"/>
              <a:buNone/>
              <a:defRPr sz="1600">
                <a:solidFill>
                  <a:schemeClr val="lt2"/>
                </a:solidFill>
              </a:defRPr>
            </a:lvl4pPr>
            <a:lvl5pPr lvl="4">
              <a:lnSpc>
                <a:spcPct val="100000"/>
              </a:lnSpc>
              <a:spcBef>
                <a:spcPts val="0"/>
              </a:spcBef>
              <a:spcAft>
                <a:spcPts val="0"/>
              </a:spcAft>
              <a:buClr>
                <a:schemeClr val="lt2"/>
              </a:buClr>
              <a:buSzPts val="1600"/>
              <a:buNone/>
              <a:defRPr sz="1600">
                <a:solidFill>
                  <a:schemeClr val="lt2"/>
                </a:solidFill>
              </a:defRPr>
            </a:lvl5pPr>
            <a:lvl6pPr lvl="5">
              <a:lnSpc>
                <a:spcPct val="100000"/>
              </a:lnSpc>
              <a:spcBef>
                <a:spcPts val="0"/>
              </a:spcBef>
              <a:spcAft>
                <a:spcPts val="0"/>
              </a:spcAft>
              <a:buClr>
                <a:schemeClr val="lt2"/>
              </a:buClr>
              <a:buSzPts val="1600"/>
              <a:buNone/>
              <a:defRPr sz="1600">
                <a:solidFill>
                  <a:schemeClr val="lt2"/>
                </a:solidFill>
              </a:defRPr>
            </a:lvl6pPr>
            <a:lvl7pPr lvl="6">
              <a:lnSpc>
                <a:spcPct val="100000"/>
              </a:lnSpc>
              <a:spcBef>
                <a:spcPts val="0"/>
              </a:spcBef>
              <a:spcAft>
                <a:spcPts val="0"/>
              </a:spcAft>
              <a:buClr>
                <a:schemeClr val="lt2"/>
              </a:buClr>
              <a:buSzPts val="1600"/>
              <a:buNone/>
              <a:defRPr sz="1600">
                <a:solidFill>
                  <a:schemeClr val="lt2"/>
                </a:solidFill>
              </a:defRPr>
            </a:lvl7pPr>
            <a:lvl8pPr lvl="7">
              <a:lnSpc>
                <a:spcPct val="100000"/>
              </a:lnSpc>
              <a:spcBef>
                <a:spcPts val="0"/>
              </a:spcBef>
              <a:spcAft>
                <a:spcPts val="0"/>
              </a:spcAft>
              <a:buClr>
                <a:schemeClr val="lt2"/>
              </a:buClr>
              <a:buSzPts val="1600"/>
              <a:buNone/>
              <a:defRPr sz="1600">
                <a:solidFill>
                  <a:schemeClr val="lt2"/>
                </a:solidFill>
              </a:defRPr>
            </a:lvl8pPr>
            <a:lvl9pPr lvl="8">
              <a:lnSpc>
                <a:spcPct val="100000"/>
              </a:lnSpc>
              <a:spcBef>
                <a:spcPts val="0"/>
              </a:spcBef>
              <a:spcAft>
                <a:spcPts val="0"/>
              </a:spcAft>
              <a:buClr>
                <a:schemeClr val="lt2"/>
              </a:buClr>
              <a:buSzPts val="1600"/>
              <a:buNone/>
              <a:defRPr sz="1600">
                <a:solidFill>
                  <a:schemeClr val="lt2"/>
                </a:solidFill>
              </a:defRPr>
            </a:lvl9pPr>
          </a:lstStyle>
          <a:p>
            <a:endParaRPr/>
          </a:p>
        </p:txBody>
      </p:sp>
      <p:sp>
        <p:nvSpPr>
          <p:cNvPr id="13" name="Google Shape;13;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54"/>
        <p:cNvGrpSpPr/>
        <p:nvPr/>
      </p:nvGrpSpPr>
      <p:grpSpPr>
        <a:xfrm>
          <a:off x="0" y="0"/>
          <a:ext cx="0" cy="0"/>
          <a:chOff x="0" y="0"/>
          <a:chExt cx="0" cy="0"/>
        </a:xfrm>
      </p:grpSpPr>
      <p:sp>
        <p:nvSpPr>
          <p:cNvPr id="55" name="Google Shape;55;p11"/>
          <p:cNvSpPr txBox="1">
            <a:spLocks noGrp="1"/>
          </p:cNvSpPr>
          <p:nvPr>
            <p:ph type="title" hasCustomPrompt="1"/>
          </p:nvPr>
        </p:nvSpPr>
        <p:spPr>
          <a:xfrm>
            <a:off x="311750" y="831175"/>
            <a:ext cx="5334900" cy="1244700"/>
          </a:xfrm>
          <a:prstGeom prst="rect">
            <a:avLst/>
          </a:prstGeom>
        </p:spPr>
        <p:txBody>
          <a:bodyPr spcFirstLastPara="1" wrap="square" lIns="91425" tIns="91425" rIns="91425" bIns="91425" anchor="b" anchorCtr="0">
            <a:noAutofit/>
          </a:bodyPr>
          <a:lstStyle>
            <a:lvl1pPr lvl="0">
              <a:spcBef>
                <a:spcPts val="0"/>
              </a:spcBef>
              <a:spcAft>
                <a:spcPts val="0"/>
              </a:spcAft>
              <a:buClr>
                <a:schemeClr val="lt1"/>
              </a:buClr>
              <a:buSzPts val="10000"/>
              <a:buNone/>
              <a:defRPr sz="10000">
                <a:solidFill>
                  <a:schemeClr val="lt1"/>
                </a:solidFill>
              </a:defRPr>
            </a:lvl1pPr>
            <a:lvl2pPr lvl="1">
              <a:spcBef>
                <a:spcPts val="0"/>
              </a:spcBef>
              <a:spcAft>
                <a:spcPts val="0"/>
              </a:spcAft>
              <a:buClr>
                <a:schemeClr val="lt1"/>
              </a:buClr>
              <a:buSzPts val="10000"/>
              <a:buNone/>
              <a:defRPr sz="10000">
                <a:solidFill>
                  <a:schemeClr val="lt1"/>
                </a:solidFill>
              </a:defRPr>
            </a:lvl2pPr>
            <a:lvl3pPr lvl="2">
              <a:spcBef>
                <a:spcPts val="0"/>
              </a:spcBef>
              <a:spcAft>
                <a:spcPts val="0"/>
              </a:spcAft>
              <a:buClr>
                <a:schemeClr val="lt1"/>
              </a:buClr>
              <a:buSzPts val="10000"/>
              <a:buNone/>
              <a:defRPr sz="10000">
                <a:solidFill>
                  <a:schemeClr val="lt1"/>
                </a:solidFill>
              </a:defRPr>
            </a:lvl3pPr>
            <a:lvl4pPr lvl="3">
              <a:spcBef>
                <a:spcPts val="0"/>
              </a:spcBef>
              <a:spcAft>
                <a:spcPts val="0"/>
              </a:spcAft>
              <a:buClr>
                <a:schemeClr val="lt1"/>
              </a:buClr>
              <a:buSzPts val="10000"/>
              <a:buNone/>
              <a:defRPr sz="10000">
                <a:solidFill>
                  <a:schemeClr val="lt1"/>
                </a:solidFill>
              </a:defRPr>
            </a:lvl4pPr>
            <a:lvl5pPr lvl="4">
              <a:spcBef>
                <a:spcPts val="0"/>
              </a:spcBef>
              <a:spcAft>
                <a:spcPts val="0"/>
              </a:spcAft>
              <a:buClr>
                <a:schemeClr val="lt1"/>
              </a:buClr>
              <a:buSzPts val="10000"/>
              <a:buNone/>
              <a:defRPr sz="10000">
                <a:solidFill>
                  <a:schemeClr val="lt1"/>
                </a:solidFill>
              </a:defRPr>
            </a:lvl5pPr>
            <a:lvl6pPr lvl="5">
              <a:spcBef>
                <a:spcPts val="0"/>
              </a:spcBef>
              <a:spcAft>
                <a:spcPts val="0"/>
              </a:spcAft>
              <a:buClr>
                <a:schemeClr val="lt1"/>
              </a:buClr>
              <a:buSzPts val="10000"/>
              <a:buNone/>
              <a:defRPr sz="10000">
                <a:solidFill>
                  <a:schemeClr val="lt1"/>
                </a:solidFill>
              </a:defRPr>
            </a:lvl6pPr>
            <a:lvl7pPr lvl="6">
              <a:spcBef>
                <a:spcPts val="0"/>
              </a:spcBef>
              <a:spcAft>
                <a:spcPts val="0"/>
              </a:spcAft>
              <a:buClr>
                <a:schemeClr val="lt1"/>
              </a:buClr>
              <a:buSzPts val="10000"/>
              <a:buNone/>
              <a:defRPr sz="10000">
                <a:solidFill>
                  <a:schemeClr val="lt1"/>
                </a:solidFill>
              </a:defRPr>
            </a:lvl7pPr>
            <a:lvl8pPr lvl="7">
              <a:spcBef>
                <a:spcPts val="0"/>
              </a:spcBef>
              <a:spcAft>
                <a:spcPts val="0"/>
              </a:spcAft>
              <a:buClr>
                <a:schemeClr val="lt1"/>
              </a:buClr>
              <a:buSzPts val="10000"/>
              <a:buNone/>
              <a:defRPr sz="10000">
                <a:solidFill>
                  <a:schemeClr val="lt1"/>
                </a:solidFill>
              </a:defRPr>
            </a:lvl8pPr>
            <a:lvl9pPr lvl="8">
              <a:spcBef>
                <a:spcPts val="0"/>
              </a:spcBef>
              <a:spcAft>
                <a:spcPts val="0"/>
              </a:spcAft>
              <a:buClr>
                <a:schemeClr val="lt1"/>
              </a:buClr>
              <a:buSzPts val="10000"/>
              <a:buNone/>
              <a:defRPr sz="10000">
                <a:solidFill>
                  <a:schemeClr val="lt1"/>
                </a:solidFill>
              </a:defRPr>
            </a:lvl9pPr>
          </a:lstStyle>
          <a:p>
            <a:r>
              <a:t>xx%</a:t>
            </a:r>
          </a:p>
        </p:txBody>
      </p:sp>
      <p:sp>
        <p:nvSpPr>
          <p:cNvPr id="56" name="Google Shape;56;p11"/>
          <p:cNvSpPr txBox="1">
            <a:spLocks noGrp="1"/>
          </p:cNvSpPr>
          <p:nvPr>
            <p:ph type="body" idx="1"/>
          </p:nvPr>
        </p:nvSpPr>
        <p:spPr>
          <a:xfrm>
            <a:off x="311700" y="2121425"/>
            <a:ext cx="5334900" cy="9426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Clr>
                <a:schemeClr val="accent2"/>
              </a:buClr>
              <a:buSzPts val="1300"/>
              <a:buChar char="●"/>
              <a:defRPr>
                <a:solidFill>
                  <a:schemeClr val="accent2"/>
                </a:solidFill>
              </a:defRPr>
            </a:lvl1pPr>
            <a:lvl2pPr marL="914400" lvl="1" indent="-298450">
              <a:spcBef>
                <a:spcPts val="1600"/>
              </a:spcBef>
              <a:spcAft>
                <a:spcPts val="0"/>
              </a:spcAft>
              <a:buClr>
                <a:schemeClr val="accent2"/>
              </a:buClr>
              <a:buSzPts val="1100"/>
              <a:buChar char="○"/>
              <a:defRPr>
                <a:solidFill>
                  <a:schemeClr val="accent2"/>
                </a:solidFill>
              </a:defRPr>
            </a:lvl2pPr>
            <a:lvl3pPr marL="1371600" lvl="2" indent="-298450">
              <a:spcBef>
                <a:spcPts val="1600"/>
              </a:spcBef>
              <a:spcAft>
                <a:spcPts val="0"/>
              </a:spcAft>
              <a:buClr>
                <a:schemeClr val="accent2"/>
              </a:buClr>
              <a:buSzPts val="1100"/>
              <a:buChar char="■"/>
              <a:defRPr>
                <a:solidFill>
                  <a:schemeClr val="accent2"/>
                </a:solidFill>
              </a:defRPr>
            </a:lvl3pPr>
            <a:lvl4pPr marL="1828800" lvl="3" indent="-298450">
              <a:spcBef>
                <a:spcPts val="1600"/>
              </a:spcBef>
              <a:spcAft>
                <a:spcPts val="0"/>
              </a:spcAft>
              <a:buClr>
                <a:schemeClr val="accent2"/>
              </a:buClr>
              <a:buSzPts val="1100"/>
              <a:buChar char="●"/>
              <a:defRPr>
                <a:solidFill>
                  <a:schemeClr val="accent2"/>
                </a:solidFill>
              </a:defRPr>
            </a:lvl4pPr>
            <a:lvl5pPr marL="2286000" lvl="4" indent="-298450">
              <a:spcBef>
                <a:spcPts val="1600"/>
              </a:spcBef>
              <a:spcAft>
                <a:spcPts val="0"/>
              </a:spcAft>
              <a:buClr>
                <a:schemeClr val="accent2"/>
              </a:buClr>
              <a:buSzPts val="1100"/>
              <a:buChar char="○"/>
              <a:defRPr>
                <a:solidFill>
                  <a:schemeClr val="accent2"/>
                </a:solidFill>
              </a:defRPr>
            </a:lvl5pPr>
            <a:lvl6pPr marL="2743200" lvl="5" indent="-298450">
              <a:spcBef>
                <a:spcPts val="1600"/>
              </a:spcBef>
              <a:spcAft>
                <a:spcPts val="0"/>
              </a:spcAft>
              <a:buClr>
                <a:schemeClr val="accent2"/>
              </a:buClr>
              <a:buSzPts val="1100"/>
              <a:buChar char="■"/>
              <a:defRPr>
                <a:solidFill>
                  <a:schemeClr val="accent2"/>
                </a:solidFill>
              </a:defRPr>
            </a:lvl6pPr>
            <a:lvl7pPr marL="3200400" lvl="6" indent="-298450">
              <a:spcBef>
                <a:spcPts val="1600"/>
              </a:spcBef>
              <a:spcAft>
                <a:spcPts val="0"/>
              </a:spcAft>
              <a:buClr>
                <a:schemeClr val="accent2"/>
              </a:buClr>
              <a:buSzPts val="1100"/>
              <a:buChar char="●"/>
              <a:defRPr>
                <a:solidFill>
                  <a:schemeClr val="accent2"/>
                </a:solidFill>
              </a:defRPr>
            </a:lvl7pPr>
            <a:lvl8pPr marL="3657600" lvl="7" indent="-298450">
              <a:spcBef>
                <a:spcPts val="1600"/>
              </a:spcBef>
              <a:spcAft>
                <a:spcPts val="0"/>
              </a:spcAft>
              <a:buClr>
                <a:schemeClr val="accent2"/>
              </a:buClr>
              <a:buSzPts val="1100"/>
              <a:buChar char="○"/>
              <a:defRPr>
                <a:solidFill>
                  <a:schemeClr val="accent2"/>
                </a:solidFill>
              </a:defRPr>
            </a:lvl8pPr>
            <a:lvl9pPr marL="4114800" lvl="8" indent="-298450">
              <a:spcBef>
                <a:spcPts val="1600"/>
              </a:spcBef>
              <a:spcAft>
                <a:spcPts val="1600"/>
              </a:spcAft>
              <a:buClr>
                <a:schemeClr val="accent2"/>
              </a:buClr>
              <a:buSzPts val="1100"/>
              <a:buChar char="■"/>
              <a:defRPr>
                <a:solidFill>
                  <a:schemeClr val="accent2"/>
                </a:solidFill>
              </a:defRPr>
            </a:lvl9pPr>
          </a:lstStyle>
          <a:p>
            <a:endParaRPr/>
          </a:p>
        </p:txBody>
      </p:sp>
      <p:sp>
        <p:nvSpPr>
          <p:cNvPr id="57" name="Google Shape;5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8"/>
        <p:cNvGrpSpPr/>
        <p:nvPr/>
      </p:nvGrpSpPr>
      <p:grpSpPr>
        <a:xfrm>
          <a:off x="0" y="0"/>
          <a:ext cx="0" cy="0"/>
          <a:chOff x="0" y="0"/>
          <a:chExt cx="0" cy="0"/>
        </a:xfrm>
      </p:grpSpPr>
      <p:sp>
        <p:nvSpPr>
          <p:cNvPr id="59" name="Google Shape;5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accent3"/>
        </a:solidFill>
        <a:effectLst/>
      </p:bgPr>
    </p:bg>
    <p:spTree>
      <p:nvGrpSpPr>
        <p:cNvPr id="1" name="Shape 14"/>
        <p:cNvGrpSpPr/>
        <p:nvPr/>
      </p:nvGrpSpPr>
      <p:grpSpPr>
        <a:xfrm>
          <a:off x="0" y="0"/>
          <a:ext cx="0" cy="0"/>
          <a:chOff x="0" y="0"/>
          <a:chExt cx="0" cy="0"/>
        </a:xfrm>
      </p:grpSpPr>
      <p:sp>
        <p:nvSpPr>
          <p:cNvPr id="15" name="Google Shape;15;p3"/>
          <p:cNvSpPr/>
          <p:nvPr/>
        </p:nvSpPr>
        <p:spPr>
          <a:xfrm>
            <a:off x="0" y="48099"/>
            <a:ext cx="9144250" cy="4398100"/>
          </a:xfrm>
          <a:custGeom>
            <a:avLst/>
            <a:gdLst/>
            <a:ahLst/>
            <a:cxnLst/>
            <a:rect l="l" t="t" r="r" b="b"/>
            <a:pathLst>
              <a:path w="365770" h="175924" extrusionOk="0">
                <a:moveTo>
                  <a:pt x="0" y="0"/>
                </a:moveTo>
                <a:lnTo>
                  <a:pt x="365770" y="0"/>
                </a:lnTo>
                <a:lnTo>
                  <a:pt x="365760" y="70914"/>
                </a:lnTo>
                <a:lnTo>
                  <a:pt x="0" y="175924"/>
                </a:lnTo>
                <a:close/>
              </a:path>
            </a:pathLst>
          </a:custGeom>
          <a:solidFill>
            <a:schemeClr val="lt1"/>
          </a:solidFill>
          <a:ln>
            <a:noFill/>
          </a:ln>
        </p:spPr>
      </p:sp>
      <p:sp>
        <p:nvSpPr>
          <p:cNvPr id="16" name="Google Shape;16;p3"/>
          <p:cNvSpPr/>
          <p:nvPr/>
        </p:nvSpPr>
        <p:spPr>
          <a:xfrm>
            <a:off x="0" y="0"/>
            <a:ext cx="9144250" cy="4398100"/>
          </a:xfrm>
          <a:custGeom>
            <a:avLst/>
            <a:gdLst/>
            <a:ahLst/>
            <a:cxnLst/>
            <a:rect l="l" t="t" r="r" b="b"/>
            <a:pathLst>
              <a:path w="365770" h="175924" extrusionOk="0">
                <a:moveTo>
                  <a:pt x="0" y="0"/>
                </a:moveTo>
                <a:lnTo>
                  <a:pt x="365770" y="0"/>
                </a:lnTo>
                <a:lnTo>
                  <a:pt x="365760" y="70914"/>
                </a:lnTo>
                <a:lnTo>
                  <a:pt x="0" y="175924"/>
                </a:lnTo>
                <a:close/>
              </a:path>
            </a:pathLst>
          </a:custGeom>
          <a:solidFill>
            <a:schemeClr val="accent3"/>
          </a:solidFill>
          <a:ln>
            <a:noFill/>
          </a:ln>
        </p:spPr>
      </p:sp>
      <p:sp>
        <p:nvSpPr>
          <p:cNvPr id="17" name="Google Shape;17;p3"/>
          <p:cNvSpPr txBox="1">
            <a:spLocks noGrp="1"/>
          </p:cNvSpPr>
          <p:nvPr>
            <p:ph type="title"/>
          </p:nvPr>
        </p:nvSpPr>
        <p:spPr>
          <a:xfrm>
            <a:off x="311700" y="539725"/>
            <a:ext cx="8520600" cy="12825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a:endParaRPr/>
          </a:p>
        </p:txBody>
      </p:sp>
      <p:sp>
        <p:nvSpPr>
          <p:cNvPr id="18" name="Google Shape;18;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9"/>
        <p:cNvGrpSpPr/>
        <p:nvPr/>
      </p:nvGrpSpPr>
      <p:grpSpPr>
        <a:xfrm>
          <a:off x="0" y="0"/>
          <a:ext cx="0" cy="0"/>
          <a:chOff x="0" y="0"/>
          <a:chExt cx="0" cy="0"/>
        </a:xfrm>
      </p:grpSpPr>
      <p:sp>
        <p:nvSpPr>
          <p:cNvPr id="20" name="Google Shape;20;p4"/>
          <p:cNvSpPr/>
          <p:nvPr/>
        </p:nvSpPr>
        <p:spPr>
          <a:xfrm>
            <a:off x="0" y="0"/>
            <a:ext cx="4314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4"/>
          <p:cNvSpPr/>
          <p:nvPr/>
        </p:nvSpPr>
        <p:spPr>
          <a:xfrm>
            <a:off x="0" y="44125"/>
            <a:ext cx="4313625" cy="4399375"/>
          </a:xfrm>
          <a:custGeom>
            <a:avLst/>
            <a:gdLst/>
            <a:ahLst/>
            <a:cxnLst/>
            <a:rect l="l" t="t" r="r" b="b"/>
            <a:pathLst>
              <a:path w="172545" h="175975" extrusionOk="0">
                <a:moveTo>
                  <a:pt x="0" y="157"/>
                </a:moveTo>
                <a:lnTo>
                  <a:pt x="172419" y="0"/>
                </a:lnTo>
                <a:lnTo>
                  <a:pt x="172545" y="126541"/>
                </a:lnTo>
                <a:lnTo>
                  <a:pt x="0" y="175975"/>
                </a:lnTo>
                <a:close/>
              </a:path>
            </a:pathLst>
          </a:custGeom>
          <a:solidFill>
            <a:schemeClr val="accent2"/>
          </a:solidFill>
          <a:ln>
            <a:noFill/>
          </a:ln>
        </p:spPr>
      </p:sp>
      <p:sp>
        <p:nvSpPr>
          <p:cNvPr id="22" name="Google Shape;22;p4"/>
          <p:cNvSpPr/>
          <p:nvPr/>
        </p:nvSpPr>
        <p:spPr>
          <a:xfrm>
            <a:off x="-125" y="0"/>
            <a:ext cx="4316900" cy="4395600"/>
          </a:xfrm>
          <a:custGeom>
            <a:avLst/>
            <a:gdLst/>
            <a:ahLst/>
            <a:cxnLst/>
            <a:rect l="l" t="t" r="r" b="b"/>
            <a:pathLst>
              <a:path w="172676" h="175824" extrusionOk="0">
                <a:moveTo>
                  <a:pt x="0" y="6"/>
                </a:moveTo>
                <a:lnTo>
                  <a:pt x="172676" y="0"/>
                </a:lnTo>
                <a:lnTo>
                  <a:pt x="172562" y="126442"/>
                </a:lnTo>
                <a:lnTo>
                  <a:pt x="0" y="175824"/>
                </a:lnTo>
                <a:close/>
              </a:path>
            </a:pathLst>
          </a:custGeom>
          <a:solidFill>
            <a:schemeClr val="dk1"/>
          </a:solidFill>
          <a:ln>
            <a:noFill/>
          </a:ln>
        </p:spPr>
      </p:sp>
      <p:sp>
        <p:nvSpPr>
          <p:cNvPr id="23" name="Google Shape;23;p4"/>
          <p:cNvSpPr txBox="1">
            <a:spLocks noGrp="1"/>
          </p:cNvSpPr>
          <p:nvPr>
            <p:ph type="title"/>
          </p:nvPr>
        </p:nvSpPr>
        <p:spPr>
          <a:xfrm>
            <a:off x="311725" y="500925"/>
            <a:ext cx="3706500" cy="25089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endParaRPr/>
          </a:p>
        </p:txBody>
      </p:sp>
      <p:sp>
        <p:nvSpPr>
          <p:cNvPr id="24" name="Google Shape;24;p4"/>
          <p:cNvSpPr txBox="1">
            <a:spLocks noGrp="1"/>
          </p:cNvSpPr>
          <p:nvPr>
            <p:ph type="body" idx="1"/>
          </p:nvPr>
        </p:nvSpPr>
        <p:spPr>
          <a:xfrm>
            <a:off x="4644675" y="500925"/>
            <a:ext cx="4166400" cy="40986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25" name="Google Shape;25;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6"/>
        <p:cNvGrpSpPr/>
        <p:nvPr/>
      </p:nvGrpSpPr>
      <p:grpSpPr>
        <a:xfrm>
          <a:off x="0" y="0"/>
          <a:ext cx="0" cy="0"/>
          <a:chOff x="0" y="0"/>
          <a:chExt cx="0" cy="0"/>
        </a:xfrm>
      </p:grpSpPr>
      <p:sp>
        <p:nvSpPr>
          <p:cNvPr id="27" name="Google Shape;27;p5"/>
          <p:cNvSpPr/>
          <p:nvPr/>
        </p:nvSpPr>
        <p:spPr>
          <a:xfrm>
            <a:off x="0" y="0"/>
            <a:ext cx="9144000" cy="1277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5"/>
          <p:cNvSpPr txBox="1">
            <a:spLocks noGrp="1"/>
          </p:cNvSpPr>
          <p:nvPr>
            <p:ph type="title"/>
          </p:nvPr>
        </p:nvSpPr>
        <p:spPr>
          <a:xfrm>
            <a:off x="311725" y="500925"/>
            <a:ext cx="8520600" cy="6237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endParaRPr/>
          </a:p>
        </p:txBody>
      </p:sp>
      <p:sp>
        <p:nvSpPr>
          <p:cNvPr id="29" name="Google Shape;29;p5"/>
          <p:cNvSpPr txBox="1">
            <a:spLocks noGrp="1"/>
          </p:cNvSpPr>
          <p:nvPr>
            <p:ph type="body" idx="1"/>
          </p:nvPr>
        </p:nvSpPr>
        <p:spPr>
          <a:xfrm>
            <a:off x="311700" y="1505700"/>
            <a:ext cx="3999900" cy="3076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30" name="Google Shape;30;p5"/>
          <p:cNvSpPr txBox="1">
            <a:spLocks noGrp="1"/>
          </p:cNvSpPr>
          <p:nvPr>
            <p:ph type="body" idx="2"/>
          </p:nvPr>
        </p:nvSpPr>
        <p:spPr>
          <a:xfrm>
            <a:off x="4832400" y="1505700"/>
            <a:ext cx="3999900" cy="3076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31" name="Google Shape;31;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2"/>
        <p:cNvGrpSpPr/>
        <p:nvPr/>
      </p:nvGrpSpPr>
      <p:grpSpPr>
        <a:xfrm>
          <a:off x="0" y="0"/>
          <a:ext cx="0" cy="0"/>
          <a:chOff x="0" y="0"/>
          <a:chExt cx="0" cy="0"/>
        </a:xfrm>
      </p:grpSpPr>
      <p:sp>
        <p:nvSpPr>
          <p:cNvPr id="33" name="Google Shape;33;p6"/>
          <p:cNvSpPr/>
          <p:nvPr/>
        </p:nvSpPr>
        <p:spPr>
          <a:xfrm>
            <a:off x="0" y="0"/>
            <a:ext cx="9144000" cy="1277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6"/>
          <p:cNvSpPr txBox="1">
            <a:spLocks noGrp="1"/>
          </p:cNvSpPr>
          <p:nvPr>
            <p:ph type="title"/>
          </p:nvPr>
        </p:nvSpPr>
        <p:spPr>
          <a:xfrm>
            <a:off x="311725" y="500925"/>
            <a:ext cx="8520600" cy="6237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endParaRPr/>
          </a:p>
        </p:txBody>
      </p:sp>
      <p:sp>
        <p:nvSpPr>
          <p:cNvPr id="35" name="Google Shape;35;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6"/>
        <p:cNvGrpSpPr/>
        <p:nvPr/>
      </p:nvGrpSpPr>
      <p:grpSpPr>
        <a:xfrm>
          <a:off x="0" y="0"/>
          <a:ext cx="0" cy="0"/>
          <a:chOff x="0" y="0"/>
          <a:chExt cx="0" cy="0"/>
        </a:xfrm>
      </p:grpSpPr>
      <p:sp>
        <p:nvSpPr>
          <p:cNvPr id="37" name="Google Shape;37;p7"/>
          <p:cNvSpPr/>
          <p:nvPr/>
        </p:nvSpPr>
        <p:spPr>
          <a:xfrm>
            <a:off x="0" y="0"/>
            <a:ext cx="37644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7"/>
          <p:cNvSpPr txBox="1">
            <a:spLocks noGrp="1"/>
          </p:cNvSpPr>
          <p:nvPr>
            <p:ph type="title"/>
          </p:nvPr>
        </p:nvSpPr>
        <p:spPr>
          <a:xfrm>
            <a:off x="311725" y="500925"/>
            <a:ext cx="3127500" cy="18291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endParaRPr/>
          </a:p>
        </p:txBody>
      </p:sp>
      <p:sp>
        <p:nvSpPr>
          <p:cNvPr id="39" name="Google Shape;39;p7"/>
          <p:cNvSpPr txBox="1">
            <a:spLocks noGrp="1"/>
          </p:cNvSpPr>
          <p:nvPr>
            <p:ph type="body" idx="1"/>
          </p:nvPr>
        </p:nvSpPr>
        <p:spPr>
          <a:xfrm>
            <a:off x="311700" y="2390650"/>
            <a:ext cx="3127500" cy="22980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Clr>
                <a:schemeClr val="accent2"/>
              </a:buClr>
              <a:buSzPts val="1300"/>
              <a:buChar char="●"/>
              <a:defRPr>
                <a:solidFill>
                  <a:schemeClr val="accent2"/>
                </a:solidFill>
              </a:defRPr>
            </a:lvl1pPr>
            <a:lvl2pPr marL="914400" lvl="1" indent="-298450">
              <a:spcBef>
                <a:spcPts val="1600"/>
              </a:spcBef>
              <a:spcAft>
                <a:spcPts val="0"/>
              </a:spcAft>
              <a:buClr>
                <a:schemeClr val="accent2"/>
              </a:buClr>
              <a:buSzPts val="1100"/>
              <a:buChar char="○"/>
              <a:defRPr>
                <a:solidFill>
                  <a:schemeClr val="accent2"/>
                </a:solidFill>
              </a:defRPr>
            </a:lvl2pPr>
            <a:lvl3pPr marL="1371600" lvl="2" indent="-298450">
              <a:spcBef>
                <a:spcPts val="1600"/>
              </a:spcBef>
              <a:spcAft>
                <a:spcPts val="0"/>
              </a:spcAft>
              <a:buClr>
                <a:schemeClr val="accent2"/>
              </a:buClr>
              <a:buSzPts val="1100"/>
              <a:buChar char="■"/>
              <a:defRPr>
                <a:solidFill>
                  <a:schemeClr val="accent2"/>
                </a:solidFill>
              </a:defRPr>
            </a:lvl3pPr>
            <a:lvl4pPr marL="1828800" lvl="3" indent="-298450">
              <a:spcBef>
                <a:spcPts val="1600"/>
              </a:spcBef>
              <a:spcAft>
                <a:spcPts val="0"/>
              </a:spcAft>
              <a:buClr>
                <a:schemeClr val="accent2"/>
              </a:buClr>
              <a:buSzPts val="1100"/>
              <a:buChar char="●"/>
              <a:defRPr>
                <a:solidFill>
                  <a:schemeClr val="accent2"/>
                </a:solidFill>
              </a:defRPr>
            </a:lvl4pPr>
            <a:lvl5pPr marL="2286000" lvl="4" indent="-298450">
              <a:spcBef>
                <a:spcPts val="1600"/>
              </a:spcBef>
              <a:spcAft>
                <a:spcPts val="0"/>
              </a:spcAft>
              <a:buClr>
                <a:schemeClr val="accent2"/>
              </a:buClr>
              <a:buSzPts val="1100"/>
              <a:buChar char="○"/>
              <a:defRPr>
                <a:solidFill>
                  <a:schemeClr val="accent2"/>
                </a:solidFill>
              </a:defRPr>
            </a:lvl5pPr>
            <a:lvl6pPr marL="2743200" lvl="5" indent="-298450">
              <a:spcBef>
                <a:spcPts val="1600"/>
              </a:spcBef>
              <a:spcAft>
                <a:spcPts val="0"/>
              </a:spcAft>
              <a:buClr>
                <a:schemeClr val="accent2"/>
              </a:buClr>
              <a:buSzPts val="1100"/>
              <a:buChar char="■"/>
              <a:defRPr>
                <a:solidFill>
                  <a:schemeClr val="accent2"/>
                </a:solidFill>
              </a:defRPr>
            </a:lvl6pPr>
            <a:lvl7pPr marL="3200400" lvl="6" indent="-298450">
              <a:spcBef>
                <a:spcPts val="1600"/>
              </a:spcBef>
              <a:spcAft>
                <a:spcPts val="0"/>
              </a:spcAft>
              <a:buClr>
                <a:schemeClr val="accent2"/>
              </a:buClr>
              <a:buSzPts val="1100"/>
              <a:buChar char="●"/>
              <a:defRPr>
                <a:solidFill>
                  <a:schemeClr val="accent2"/>
                </a:solidFill>
              </a:defRPr>
            </a:lvl7pPr>
            <a:lvl8pPr marL="3657600" lvl="7" indent="-298450">
              <a:spcBef>
                <a:spcPts val="1600"/>
              </a:spcBef>
              <a:spcAft>
                <a:spcPts val="0"/>
              </a:spcAft>
              <a:buClr>
                <a:schemeClr val="accent2"/>
              </a:buClr>
              <a:buSzPts val="1100"/>
              <a:buChar char="○"/>
              <a:defRPr>
                <a:solidFill>
                  <a:schemeClr val="accent2"/>
                </a:solidFill>
              </a:defRPr>
            </a:lvl8pPr>
            <a:lvl9pPr marL="4114800" lvl="8" indent="-298450">
              <a:spcBef>
                <a:spcPts val="1600"/>
              </a:spcBef>
              <a:spcAft>
                <a:spcPts val="1600"/>
              </a:spcAft>
              <a:buClr>
                <a:schemeClr val="accent2"/>
              </a:buClr>
              <a:buSzPts val="1100"/>
              <a:buChar char="■"/>
              <a:defRPr>
                <a:solidFill>
                  <a:schemeClr val="accent2"/>
                </a:solidFill>
              </a:defRPr>
            </a:lvl9pPr>
          </a:lstStyle>
          <a:p>
            <a:endParaRPr/>
          </a:p>
        </p:txBody>
      </p:sp>
      <p:sp>
        <p:nvSpPr>
          <p:cNvPr id="40" name="Google Shape;40;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41"/>
        <p:cNvGrpSpPr/>
        <p:nvPr/>
      </p:nvGrpSpPr>
      <p:grpSpPr>
        <a:xfrm>
          <a:off x="0" y="0"/>
          <a:ext cx="0" cy="0"/>
          <a:chOff x="0" y="0"/>
          <a:chExt cx="0" cy="0"/>
        </a:xfrm>
      </p:grpSpPr>
      <p:sp>
        <p:nvSpPr>
          <p:cNvPr id="42" name="Google Shape;42;p8"/>
          <p:cNvSpPr txBox="1">
            <a:spLocks noGrp="1"/>
          </p:cNvSpPr>
          <p:nvPr>
            <p:ph type="title"/>
          </p:nvPr>
        </p:nvSpPr>
        <p:spPr>
          <a:xfrm>
            <a:off x="311675" y="798600"/>
            <a:ext cx="6247800" cy="35463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a:endParaRPr/>
          </a:p>
        </p:txBody>
      </p:sp>
      <p:sp>
        <p:nvSpPr>
          <p:cNvPr id="43" name="Google Shape;43;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4"/>
        <p:cNvGrpSpPr/>
        <p:nvPr/>
      </p:nvGrpSpPr>
      <p:grpSpPr>
        <a:xfrm>
          <a:off x="0" y="0"/>
          <a:ext cx="0" cy="0"/>
          <a:chOff x="0" y="0"/>
          <a:chExt cx="0" cy="0"/>
        </a:xfrm>
      </p:grpSpPr>
      <p:sp>
        <p:nvSpPr>
          <p:cNvPr id="45" name="Google Shape;45;p9"/>
          <p:cNvSpPr/>
          <p:nvPr/>
        </p:nvSpPr>
        <p:spPr>
          <a:xfrm>
            <a:off x="0" y="0"/>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9"/>
          <p:cNvSpPr txBox="1">
            <a:spLocks noGrp="1"/>
          </p:cNvSpPr>
          <p:nvPr>
            <p:ph type="title"/>
          </p:nvPr>
        </p:nvSpPr>
        <p:spPr>
          <a:xfrm>
            <a:off x="311300" y="500925"/>
            <a:ext cx="3704400" cy="20496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endParaRPr/>
          </a:p>
        </p:txBody>
      </p:sp>
      <p:sp>
        <p:nvSpPr>
          <p:cNvPr id="47" name="Google Shape;47;p9"/>
          <p:cNvSpPr txBox="1">
            <a:spLocks noGrp="1"/>
          </p:cNvSpPr>
          <p:nvPr>
            <p:ph type="subTitle" idx="1"/>
          </p:nvPr>
        </p:nvSpPr>
        <p:spPr>
          <a:xfrm>
            <a:off x="304800" y="2626725"/>
            <a:ext cx="3704400" cy="9267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accent2"/>
              </a:buClr>
              <a:buSzPts val="1600"/>
              <a:buNone/>
              <a:defRPr sz="1600">
                <a:solidFill>
                  <a:schemeClr val="accent2"/>
                </a:solidFill>
              </a:defRPr>
            </a:lvl1pPr>
            <a:lvl2pPr lvl="1">
              <a:lnSpc>
                <a:spcPct val="100000"/>
              </a:lnSpc>
              <a:spcBef>
                <a:spcPts val="0"/>
              </a:spcBef>
              <a:spcAft>
                <a:spcPts val="0"/>
              </a:spcAft>
              <a:buClr>
                <a:schemeClr val="accent2"/>
              </a:buClr>
              <a:buSzPts val="1600"/>
              <a:buNone/>
              <a:defRPr sz="1600">
                <a:solidFill>
                  <a:schemeClr val="accent2"/>
                </a:solidFill>
              </a:defRPr>
            </a:lvl2pPr>
            <a:lvl3pPr lvl="2">
              <a:lnSpc>
                <a:spcPct val="100000"/>
              </a:lnSpc>
              <a:spcBef>
                <a:spcPts val="0"/>
              </a:spcBef>
              <a:spcAft>
                <a:spcPts val="0"/>
              </a:spcAft>
              <a:buClr>
                <a:schemeClr val="accent2"/>
              </a:buClr>
              <a:buSzPts val="1600"/>
              <a:buNone/>
              <a:defRPr sz="1600">
                <a:solidFill>
                  <a:schemeClr val="accent2"/>
                </a:solidFill>
              </a:defRPr>
            </a:lvl3pPr>
            <a:lvl4pPr lvl="3">
              <a:lnSpc>
                <a:spcPct val="100000"/>
              </a:lnSpc>
              <a:spcBef>
                <a:spcPts val="0"/>
              </a:spcBef>
              <a:spcAft>
                <a:spcPts val="0"/>
              </a:spcAft>
              <a:buClr>
                <a:schemeClr val="accent2"/>
              </a:buClr>
              <a:buSzPts val="1600"/>
              <a:buNone/>
              <a:defRPr sz="1600">
                <a:solidFill>
                  <a:schemeClr val="accent2"/>
                </a:solidFill>
              </a:defRPr>
            </a:lvl4pPr>
            <a:lvl5pPr lvl="4">
              <a:lnSpc>
                <a:spcPct val="100000"/>
              </a:lnSpc>
              <a:spcBef>
                <a:spcPts val="0"/>
              </a:spcBef>
              <a:spcAft>
                <a:spcPts val="0"/>
              </a:spcAft>
              <a:buClr>
                <a:schemeClr val="accent2"/>
              </a:buClr>
              <a:buSzPts val="1600"/>
              <a:buNone/>
              <a:defRPr sz="1600">
                <a:solidFill>
                  <a:schemeClr val="accent2"/>
                </a:solidFill>
              </a:defRPr>
            </a:lvl5pPr>
            <a:lvl6pPr lvl="5">
              <a:lnSpc>
                <a:spcPct val="100000"/>
              </a:lnSpc>
              <a:spcBef>
                <a:spcPts val="0"/>
              </a:spcBef>
              <a:spcAft>
                <a:spcPts val="0"/>
              </a:spcAft>
              <a:buClr>
                <a:schemeClr val="accent2"/>
              </a:buClr>
              <a:buSzPts val="1600"/>
              <a:buNone/>
              <a:defRPr sz="1600">
                <a:solidFill>
                  <a:schemeClr val="accent2"/>
                </a:solidFill>
              </a:defRPr>
            </a:lvl6pPr>
            <a:lvl7pPr lvl="6">
              <a:lnSpc>
                <a:spcPct val="100000"/>
              </a:lnSpc>
              <a:spcBef>
                <a:spcPts val="0"/>
              </a:spcBef>
              <a:spcAft>
                <a:spcPts val="0"/>
              </a:spcAft>
              <a:buClr>
                <a:schemeClr val="accent2"/>
              </a:buClr>
              <a:buSzPts val="1600"/>
              <a:buNone/>
              <a:defRPr sz="1600">
                <a:solidFill>
                  <a:schemeClr val="accent2"/>
                </a:solidFill>
              </a:defRPr>
            </a:lvl7pPr>
            <a:lvl8pPr lvl="7">
              <a:lnSpc>
                <a:spcPct val="100000"/>
              </a:lnSpc>
              <a:spcBef>
                <a:spcPts val="0"/>
              </a:spcBef>
              <a:spcAft>
                <a:spcPts val="0"/>
              </a:spcAft>
              <a:buClr>
                <a:schemeClr val="accent2"/>
              </a:buClr>
              <a:buSzPts val="1600"/>
              <a:buNone/>
              <a:defRPr sz="1600">
                <a:solidFill>
                  <a:schemeClr val="accent2"/>
                </a:solidFill>
              </a:defRPr>
            </a:lvl8pPr>
            <a:lvl9pPr lvl="8">
              <a:lnSpc>
                <a:spcPct val="100000"/>
              </a:lnSpc>
              <a:spcBef>
                <a:spcPts val="0"/>
              </a:spcBef>
              <a:spcAft>
                <a:spcPts val="0"/>
              </a:spcAft>
              <a:buClr>
                <a:schemeClr val="accent2"/>
              </a:buClr>
              <a:buSzPts val="1600"/>
              <a:buNone/>
              <a:defRPr sz="1600">
                <a:solidFill>
                  <a:schemeClr val="accent2"/>
                </a:solidFill>
              </a:defRPr>
            </a:lvl9pPr>
          </a:lstStyle>
          <a:p>
            <a:endParaRPr/>
          </a:p>
        </p:txBody>
      </p:sp>
      <p:sp>
        <p:nvSpPr>
          <p:cNvPr id="48" name="Google Shape;48;p9"/>
          <p:cNvSpPr txBox="1">
            <a:spLocks noGrp="1"/>
          </p:cNvSpPr>
          <p:nvPr>
            <p:ph type="body" idx="2"/>
          </p:nvPr>
        </p:nvSpPr>
        <p:spPr>
          <a:xfrm>
            <a:off x="4879025" y="500925"/>
            <a:ext cx="3954000" cy="4111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49" name="Google Shape;49;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0"/>
        <p:cNvGrpSpPr/>
        <p:nvPr/>
      </p:nvGrpSpPr>
      <p:grpSpPr>
        <a:xfrm>
          <a:off x="0" y="0"/>
          <a:ext cx="0" cy="0"/>
          <a:chOff x="0" y="0"/>
          <a:chExt cx="0" cy="0"/>
        </a:xfrm>
      </p:grpSpPr>
      <p:sp>
        <p:nvSpPr>
          <p:cNvPr id="51" name="Google Shape;51;p10"/>
          <p:cNvSpPr/>
          <p:nvPr/>
        </p:nvSpPr>
        <p:spPr>
          <a:xfrm>
            <a:off x="0" y="4369000"/>
            <a:ext cx="9144000" cy="774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10"/>
          <p:cNvSpPr txBox="1">
            <a:spLocks noGrp="1"/>
          </p:cNvSpPr>
          <p:nvPr>
            <p:ph type="body" idx="1"/>
          </p:nvPr>
        </p:nvSpPr>
        <p:spPr>
          <a:xfrm>
            <a:off x="311700" y="4521400"/>
            <a:ext cx="7979400" cy="4605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Clr>
                <a:schemeClr val="lt1"/>
              </a:buClr>
              <a:buSzPts val="1300"/>
              <a:buFont typeface="Merriweather"/>
              <a:buNone/>
              <a:defRPr>
                <a:solidFill>
                  <a:schemeClr val="lt1"/>
                </a:solidFill>
                <a:latin typeface="Merriweather"/>
                <a:ea typeface="Merriweather"/>
                <a:cs typeface="Merriweather"/>
                <a:sym typeface="Merriweather"/>
              </a:defRPr>
            </a:lvl1pPr>
          </a:lstStyle>
          <a:p>
            <a:endParaRPr/>
          </a:p>
        </p:txBody>
      </p:sp>
      <p:sp>
        <p:nvSpPr>
          <p:cNvPr id="53" name="Google Shape;5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paradigm">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1pPr>
            <a:lvl2pPr lvl="1">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2pPr>
            <a:lvl3pPr lvl="2">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3pPr>
            <a:lvl4pPr lvl="3">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4pPr>
            <a:lvl5pPr lvl="4">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5pPr>
            <a:lvl6pPr lvl="5">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6pPr>
            <a:lvl7pPr lvl="6">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7pPr>
            <a:lvl8pPr lvl="7">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8pPr>
            <a:lvl9pPr lvl="8">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1150">
              <a:lnSpc>
                <a:spcPct val="115000"/>
              </a:lnSpc>
              <a:spcBef>
                <a:spcPts val="0"/>
              </a:spcBef>
              <a:spcAft>
                <a:spcPts val="0"/>
              </a:spcAft>
              <a:buClr>
                <a:schemeClr val="dk2"/>
              </a:buClr>
              <a:buSzPts val="1300"/>
              <a:buFont typeface="Roboto"/>
              <a:buChar char="●"/>
              <a:defRPr sz="1300">
                <a:solidFill>
                  <a:schemeClr val="dk2"/>
                </a:solidFill>
                <a:latin typeface="Roboto"/>
                <a:ea typeface="Roboto"/>
                <a:cs typeface="Roboto"/>
                <a:sym typeface="Roboto"/>
              </a:defRPr>
            </a:lvl1pPr>
            <a:lvl2pPr marL="914400" lvl="1" indent="-29845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2pPr>
            <a:lvl3pPr marL="1371600" lvl="2" indent="-29845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3pPr>
            <a:lvl4pPr marL="1828800" lvl="3" indent="-29845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4pPr>
            <a:lvl5pPr marL="2286000" lvl="4" indent="-29845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5pPr>
            <a:lvl6pPr marL="2743200" lvl="5" indent="-29845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6pPr>
            <a:lvl7pPr marL="3200400" lvl="6" indent="-29845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7pPr>
            <a:lvl8pPr marL="3657600" lvl="7" indent="-29845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8pPr>
            <a:lvl9pPr marL="4114800" lvl="8" indent="-298450">
              <a:lnSpc>
                <a:spcPct val="115000"/>
              </a:lnSpc>
              <a:spcBef>
                <a:spcPts val="1600"/>
              </a:spcBef>
              <a:spcAft>
                <a:spcPts val="1600"/>
              </a:spcAft>
              <a:buClr>
                <a:schemeClr val="dk2"/>
              </a:buClr>
              <a:buSzPts val="1100"/>
              <a:buFont typeface="Roboto"/>
              <a:buChar char="■"/>
              <a:defRPr sz="1100">
                <a:solidFill>
                  <a:schemeClr val="dk2"/>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latin typeface="Roboto"/>
                <a:ea typeface="Roboto"/>
                <a:cs typeface="Roboto"/>
                <a:sym typeface="Roboto"/>
              </a:defRPr>
            </a:lvl1pPr>
            <a:lvl2pPr lvl="1" algn="r">
              <a:buNone/>
              <a:defRPr sz="1000">
                <a:solidFill>
                  <a:schemeClr val="dk2"/>
                </a:solidFill>
                <a:latin typeface="Roboto"/>
                <a:ea typeface="Roboto"/>
                <a:cs typeface="Roboto"/>
                <a:sym typeface="Roboto"/>
              </a:defRPr>
            </a:lvl2pPr>
            <a:lvl3pPr lvl="2" algn="r">
              <a:buNone/>
              <a:defRPr sz="1000">
                <a:solidFill>
                  <a:schemeClr val="dk2"/>
                </a:solidFill>
                <a:latin typeface="Roboto"/>
                <a:ea typeface="Roboto"/>
                <a:cs typeface="Roboto"/>
                <a:sym typeface="Roboto"/>
              </a:defRPr>
            </a:lvl3pPr>
            <a:lvl4pPr lvl="3" algn="r">
              <a:buNone/>
              <a:defRPr sz="1000">
                <a:solidFill>
                  <a:schemeClr val="dk2"/>
                </a:solidFill>
                <a:latin typeface="Roboto"/>
                <a:ea typeface="Roboto"/>
                <a:cs typeface="Roboto"/>
                <a:sym typeface="Roboto"/>
              </a:defRPr>
            </a:lvl4pPr>
            <a:lvl5pPr lvl="4" algn="r">
              <a:buNone/>
              <a:defRPr sz="1000">
                <a:solidFill>
                  <a:schemeClr val="dk2"/>
                </a:solidFill>
                <a:latin typeface="Roboto"/>
                <a:ea typeface="Roboto"/>
                <a:cs typeface="Roboto"/>
                <a:sym typeface="Roboto"/>
              </a:defRPr>
            </a:lvl5pPr>
            <a:lvl6pPr lvl="5" algn="r">
              <a:buNone/>
              <a:defRPr sz="1000">
                <a:solidFill>
                  <a:schemeClr val="dk2"/>
                </a:solidFill>
                <a:latin typeface="Roboto"/>
                <a:ea typeface="Roboto"/>
                <a:cs typeface="Roboto"/>
                <a:sym typeface="Roboto"/>
              </a:defRPr>
            </a:lvl6pPr>
            <a:lvl7pPr lvl="6" algn="r">
              <a:buNone/>
              <a:defRPr sz="1000">
                <a:solidFill>
                  <a:schemeClr val="dk2"/>
                </a:solidFill>
                <a:latin typeface="Roboto"/>
                <a:ea typeface="Roboto"/>
                <a:cs typeface="Roboto"/>
                <a:sym typeface="Roboto"/>
              </a:defRPr>
            </a:lvl7pPr>
            <a:lvl8pPr lvl="7" algn="r">
              <a:buNone/>
              <a:defRPr sz="1000">
                <a:solidFill>
                  <a:schemeClr val="dk2"/>
                </a:solidFill>
                <a:latin typeface="Roboto"/>
                <a:ea typeface="Roboto"/>
                <a:cs typeface="Roboto"/>
                <a:sym typeface="Roboto"/>
              </a:defRPr>
            </a:lvl8pPr>
            <a:lvl9pPr lvl="8" algn="r">
              <a:buNone/>
              <a:defRPr sz="1000">
                <a:solidFill>
                  <a:schemeClr val="dk2"/>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9.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9.xml"/><Relationship Id="rId6" Type="http://schemas.openxmlformats.org/officeDocument/2006/relationships/image" Target="../media/image1.png"/><Relationship Id="rId5" Type="http://schemas.openxmlformats.org/officeDocument/2006/relationships/image" Target="../media/image8.png"/><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9.xml"/><Relationship Id="rId6" Type="http://schemas.openxmlformats.org/officeDocument/2006/relationships/image" Target="../media/image1.png"/><Relationship Id="rId5" Type="http://schemas.openxmlformats.org/officeDocument/2006/relationships/image" Target="../media/image11.png"/><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9.xml"/><Relationship Id="rId5" Type="http://schemas.openxmlformats.org/officeDocument/2006/relationships/image" Target="../media/image1.png"/><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9.xml"/><Relationship Id="rId6" Type="http://schemas.openxmlformats.org/officeDocument/2006/relationships/image" Target="../media/image1.png"/><Relationship Id="rId5" Type="http://schemas.openxmlformats.org/officeDocument/2006/relationships/image" Target="../media/image15.png"/><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3.png"/><Relationship Id="rId7"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9.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5.png"/><Relationship Id="rId9" Type="http://schemas.openxmlformats.org/officeDocument/2006/relationships/image" Target="../media/image1.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9.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9.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9.xml"/><Relationship Id="rId6" Type="http://schemas.openxmlformats.org/officeDocument/2006/relationships/image" Target="../media/image1.png"/><Relationship Id="rId5" Type="http://schemas.openxmlformats.org/officeDocument/2006/relationships/image" Target="../media/image27.png"/><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9.xml"/><Relationship Id="rId5" Type="http://schemas.openxmlformats.org/officeDocument/2006/relationships/image" Target="../media/image1.png"/><Relationship Id="rId4" Type="http://schemas.openxmlformats.org/officeDocument/2006/relationships/image" Target="../media/image29.png"/></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2.xml"/><Relationship Id="rId1" Type="http://schemas.openxmlformats.org/officeDocument/2006/relationships/slideLayout" Target="../slideLayouts/slideLayout9.xml"/><Relationship Id="rId5" Type="http://schemas.openxmlformats.org/officeDocument/2006/relationships/image" Target="../media/image31.png"/><Relationship Id="rId4" Type="http://schemas.openxmlformats.org/officeDocument/2006/relationships/image" Target="../media/image1.png"/></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3.xml"/><Relationship Id="rId1" Type="http://schemas.openxmlformats.org/officeDocument/2006/relationships/slideLayout" Target="../slideLayouts/slideLayout9.xml"/><Relationship Id="rId6" Type="http://schemas.openxmlformats.org/officeDocument/2006/relationships/image" Target="../media/image1.png"/><Relationship Id="rId5" Type="http://schemas.openxmlformats.org/officeDocument/2006/relationships/image" Target="../media/image34.png"/><Relationship Id="rId4" Type="http://schemas.openxmlformats.org/officeDocument/2006/relationships/image" Target="../media/image33.png"/></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4.xml"/><Relationship Id="rId1" Type="http://schemas.openxmlformats.org/officeDocument/2006/relationships/slideLayout" Target="../slideLayouts/slideLayout9.xml"/><Relationship Id="rId4" Type="http://schemas.openxmlformats.org/officeDocument/2006/relationships/image" Target="../media/image1.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9.xml"/><Relationship Id="rId5" Type="http://schemas.openxmlformats.org/officeDocument/2006/relationships/image" Target="../media/image37.png"/><Relationship Id="rId4" Type="http://schemas.openxmlformats.org/officeDocument/2006/relationships/image" Target="../media/image36.png"/></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9.xml"/><Relationship Id="rId4" Type="http://schemas.openxmlformats.org/officeDocument/2006/relationships/image" Target="../media/image38.png"/></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8.xml"/><Relationship Id="rId1" Type="http://schemas.openxmlformats.org/officeDocument/2006/relationships/slideLayout" Target="../slideLayouts/slideLayout9.xml"/><Relationship Id="rId5" Type="http://schemas.openxmlformats.org/officeDocument/2006/relationships/image" Target="../media/image1.png"/><Relationship Id="rId4" Type="http://schemas.openxmlformats.org/officeDocument/2006/relationships/image" Target="../media/image40.png"/></Relationships>
</file>

<file path=ppt/slides/_rels/slide2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9.xml"/><Relationship Id="rId1" Type="http://schemas.openxmlformats.org/officeDocument/2006/relationships/slideLayout" Target="../slideLayouts/slideLayout9.xml"/><Relationship Id="rId6" Type="http://schemas.openxmlformats.org/officeDocument/2006/relationships/image" Target="../media/image1.png"/><Relationship Id="rId5" Type="http://schemas.openxmlformats.org/officeDocument/2006/relationships/image" Target="../media/image43.png"/><Relationship Id="rId4" Type="http://schemas.openxmlformats.org/officeDocument/2006/relationships/image" Target="../media/image42.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0.xml"/><Relationship Id="rId1" Type="http://schemas.openxmlformats.org/officeDocument/2006/relationships/slideLayout" Target="../slideLayouts/slideLayout9.xml"/><Relationship Id="rId5" Type="http://schemas.openxmlformats.org/officeDocument/2006/relationships/image" Target="../media/image1.png"/><Relationship Id="rId4" Type="http://schemas.openxmlformats.org/officeDocument/2006/relationships/image" Target="../media/image45.png"/></Relationships>
</file>

<file path=ppt/slides/_rels/slide31.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6.png"/><Relationship Id="rId7"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3.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3.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13"/>
          <p:cNvSpPr txBox="1">
            <a:spLocks noGrp="1"/>
          </p:cNvSpPr>
          <p:nvPr>
            <p:ph type="ctrTitle"/>
          </p:nvPr>
        </p:nvSpPr>
        <p:spPr>
          <a:xfrm>
            <a:off x="311700" y="539725"/>
            <a:ext cx="8520600" cy="1282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Python for Geoscientists: </a:t>
            </a:r>
            <a:r>
              <a:rPr lang="en" sz="3000" b="1">
                <a:solidFill>
                  <a:srgbClr val="000000"/>
                </a:solidFill>
              </a:rPr>
              <a:t>Machine Learning</a:t>
            </a:r>
            <a:r>
              <a:rPr lang="en" sz="3000"/>
              <a:t> and </a:t>
            </a:r>
            <a:r>
              <a:rPr lang="en" sz="3000" b="1">
                <a:solidFill>
                  <a:srgbClr val="FF0000"/>
                </a:solidFill>
              </a:rPr>
              <a:t>Beyond</a:t>
            </a:r>
            <a:r>
              <a:rPr lang="en" sz="3000"/>
              <a:t>!</a:t>
            </a:r>
            <a:endParaRPr sz="3000"/>
          </a:p>
        </p:txBody>
      </p:sp>
      <p:sp>
        <p:nvSpPr>
          <p:cNvPr id="65" name="Google Shape;65;p13"/>
          <p:cNvSpPr txBox="1">
            <a:spLocks noGrp="1"/>
          </p:cNvSpPr>
          <p:nvPr>
            <p:ph type="subTitle" idx="1"/>
          </p:nvPr>
        </p:nvSpPr>
        <p:spPr>
          <a:xfrm>
            <a:off x="311700" y="1878560"/>
            <a:ext cx="4242600" cy="73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Izzul Qudsi</a:t>
            </a:r>
            <a:endParaRPr/>
          </a:p>
        </p:txBody>
      </p:sp>
      <p:pic>
        <p:nvPicPr>
          <p:cNvPr id="66" name="Google Shape;66;p13"/>
          <p:cNvPicPr preferRelativeResize="0"/>
          <p:nvPr/>
        </p:nvPicPr>
        <p:blipFill>
          <a:blip r:embed="rId3">
            <a:alphaModFix/>
          </a:blip>
          <a:stretch>
            <a:fillRect/>
          </a:stretch>
        </p:blipFill>
        <p:spPr>
          <a:xfrm>
            <a:off x="7635225" y="4573775"/>
            <a:ext cx="1424950" cy="4935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22"/>
          <p:cNvSpPr txBox="1">
            <a:spLocks noGrp="1"/>
          </p:cNvSpPr>
          <p:nvPr>
            <p:ph type="title"/>
          </p:nvPr>
        </p:nvSpPr>
        <p:spPr>
          <a:xfrm>
            <a:off x="288850" y="577125"/>
            <a:ext cx="3706500" cy="250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Example 1</a:t>
            </a:r>
            <a:endParaRPr/>
          </a:p>
        </p:txBody>
      </p:sp>
      <p:sp>
        <p:nvSpPr>
          <p:cNvPr id="129" name="Google Shape;129;p22"/>
          <p:cNvSpPr txBox="1">
            <a:spLocks noGrp="1"/>
          </p:cNvSpPr>
          <p:nvPr>
            <p:ph type="body" idx="1"/>
          </p:nvPr>
        </p:nvSpPr>
        <p:spPr>
          <a:xfrm>
            <a:off x="4644675" y="500925"/>
            <a:ext cx="4166400" cy="4098600"/>
          </a:xfrm>
          <a:prstGeom prst="rect">
            <a:avLst/>
          </a:prstGeom>
        </p:spPr>
        <p:txBody>
          <a:bodyPr spcFirstLastPara="1" wrap="square" lIns="91425" tIns="91425" rIns="91425" bIns="91425" anchor="t" anchorCtr="0">
            <a:noAutofit/>
          </a:bodyPr>
          <a:lstStyle/>
          <a:p>
            <a:pPr marL="0" lvl="0" indent="0" algn="l" rtl="0">
              <a:spcBef>
                <a:spcPts val="1000"/>
              </a:spcBef>
              <a:spcAft>
                <a:spcPts val="0"/>
              </a:spcAft>
              <a:buNone/>
            </a:pPr>
            <a:r>
              <a:rPr lang="en" b="1"/>
              <a:t>Curie Point Depth Mapping Using Aeromagnetic Data for Geothermal</a:t>
            </a:r>
            <a:endParaRPr/>
          </a:p>
          <a:p>
            <a:pPr marL="457200" lvl="0" indent="-311150" algn="l" rtl="0">
              <a:spcBef>
                <a:spcPts val="1600"/>
              </a:spcBef>
              <a:spcAft>
                <a:spcPts val="0"/>
              </a:spcAft>
              <a:buSzPts val="1300"/>
              <a:buChar char="●"/>
            </a:pPr>
            <a:r>
              <a:rPr lang="en"/>
              <a:t>No ML used</a:t>
            </a:r>
            <a:endParaRPr/>
          </a:p>
          <a:p>
            <a:pPr marL="457200" lvl="0" indent="-311150" algn="l" rtl="0">
              <a:spcBef>
                <a:spcPts val="0"/>
              </a:spcBef>
              <a:spcAft>
                <a:spcPts val="0"/>
              </a:spcAft>
              <a:buSzPts val="1300"/>
              <a:buChar char="●"/>
            </a:pPr>
            <a:r>
              <a:rPr lang="en"/>
              <a:t>Processing Aeromagnetic Data</a:t>
            </a:r>
            <a:endParaRPr/>
          </a:p>
          <a:p>
            <a:pPr marL="457200" lvl="0" indent="-311150" algn="l" rtl="0">
              <a:spcBef>
                <a:spcPts val="0"/>
              </a:spcBef>
              <a:spcAft>
                <a:spcPts val="0"/>
              </a:spcAft>
              <a:buSzPts val="1300"/>
              <a:buChar char="●"/>
            </a:pPr>
            <a:r>
              <a:rPr lang="en"/>
              <a:t>Actual Problem Solved</a:t>
            </a:r>
            <a:endParaRPr/>
          </a:p>
          <a:p>
            <a:pPr marL="0" lvl="0" indent="0" algn="l" rtl="0">
              <a:spcBef>
                <a:spcPts val="1600"/>
              </a:spcBef>
              <a:spcAft>
                <a:spcPts val="1600"/>
              </a:spcAft>
              <a:buNone/>
            </a:pPr>
            <a:endParaRPr/>
          </a:p>
        </p:txBody>
      </p:sp>
      <p:pic>
        <p:nvPicPr>
          <p:cNvPr id="130" name="Google Shape;130;p22"/>
          <p:cNvPicPr preferRelativeResize="0"/>
          <p:nvPr/>
        </p:nvPicPr>
        <p:blipFill>
          <a:blip r:embed="rId3">
            <a:alphaModFix/>
          </a:blip>
          <a:stretch>
            <a:fillRect/>
          </a:stretch>
        </p:blipFill>
        <p:spPr>
          <a:xfrm>
            <a:off x="7635225" y="4573775"/>
            <a:ext cx="1424950" cy="4935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pic>
        <p:nvPicPr>
          <p:cNvPr id="135" name="Google Shape;135;p23"/>
          <p:cNvPicPr preferRelativeResize="0"/>
          <p:nvPr/>
        </p:nvPicPr>
        <p:blipFill>
          <a:blip r:embed="rId3">
            <a:alphaModFix/>
          </a:blip>
          <a:stretch>
            <a:fillRect/>
          </a:stretch>
        </p:blipFill>
        <p:spPr>
          <a:xfrm>
            <a:off x="3035725" y="2148125"/>
            <a:ext cx="5110401" cy="2181225"/>
          </a:xfrm>
          <a:prstGeom prst="rect">
            <a:avLst/>
          </a:prstGeom>
          <a:noFill/>
          <a:ln>
            <a:noFill/>
          </a:ln>
        </p:spPr>
      </p:pic>
      <p:sp>
        <p:nvSpPr>
          <p:cNvPr id="136" name="Google Shape;136;p23"/>
          <p:cNvSpPr txBox="1">
            <a:spLocks noGrp="1"/>
          </p:cNvSpPr>
          <p:nvPr>
            <p:ph type="body" idx="1"/>
          </p:nvPr>
        </p:nvSpPr>
        <p:spPr>
          <a:xfrm>
            <a:off x="311700" y="4521400"/>
            <a:ext cx="7979400" cy="460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CPD calculation Using Python</a:t>
            </a:r>
            <a:endParaRPr/>
          </a:p>
        </p:txBody>
      </p:sp>
      <p:pic>
        <p:nvPicPr>
          <p:cNvPr id="137" name="Google Shape;137;p23"/>
          <p:cNvPicPr preferRelativeResize="0"/>
          <p:nvPr/>
        </p:nvPicPr>
        <p:blipFill>
          <a:blip r:embed="rId4">
            <a:alphaModFix/>
          </a:blip>
          <a:stretch>
            <a:fillRect/>
          </a:stretch>
        </p:blipFill>
        <p:spPr>
          <a:xfrm>
            <a:off x="1081413" y="897975"/>
            <a:ext cx="955075" cy="1012824"/>
          </a:xfrm>
          <a:prstGeom prst="rect">
            <a:avLst/>
          </a:prstGeom>
          <a:noFill/>
          <a:ln>
            <a:noFill/>
          </a:ln>
        </p:spPr>
      </p:pic>
      <p:sp>
        <p:nvSpPr>
          <p:cNvPr id="138" name="Google Shape;138;p23"/>
          <p:cNvSpPr txBox="1"/>
          <p:nvPr/>
        </p:nvSpPr>
        <p:spPr>
          <a:xfrm>
            <a:off x="169050" y="2042113"/>
            <a:ext cx="2779800" cy="635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latin typeface="Roboto"/>
                <a:ea typeface="Roboto"/>
                <a:cs typeface="Roboto"/>
                <a:sym typeface="Roboto"/>
              </a:rPr>
              <a:t>Curie Point Depth Mapping Underneath Botswana for Geothermal Prospect Identification Using Aeromagnetic Data</a:t>
            </a:r>
            <a:endParaRPr sz="1000">
              <a:latin typeface="Roboto"/>
              <a:ea typeface="Roboto"/>
              <a:cs typeface="Roboto"/>
              <a:sym typeface="Roboto"/>
            </a:endParaRPr>
          </a:p>
        </p:txBody>
      </p:sp>
      <p:pic>
        <p:nvPicPr>
          <p:cNvPr id="139" name="Google Shape;139;p23"/>
          <p:cNvPicPr preferRelativeResize="0"/>
          <p:nvPr/>
        </p:nvPicPr>
        <p:blipFill>
          <a:blip r:embed="rId5">
            <a:alphaModFix/>
          </a:blip>
          <a:stretch>
            <a:fillRect/>
          </a:stretch>
        </p:blipFill>
        <p:spPr>
          <a:xfrm>
            <a:off x="6600950" y="264975"/>
            <a:ext cx="2278825" cy="2278825"/>
          </a:xfrm>
          <a:prstGeom prst="rect">
            <a:avLst/>
          </a:prstGeom>
          <a:noFill/>
          <a:ln>
            <a:noFill/>
          </a:ln>
        </p:spPr>
      </p:pic>
      <p:pic>
        <p:nvPicPr>
          <p:cNvPr id="140" name="Google Shape;140;p23"/>
          <p:cNvPicPr preferRelativeResize="0"/>
          <p:nvPr/>
        </p:nvPicPr>
        <p:blipFill>
          <a:blip r:embed="rId6">
            <a:alphaModFix/>
          </a:blip>
          <a:stretch>
            <a:fillRect/>
          </a:stretch>
        </p:blipFill>
        <p:spPr>
          <a:xfrm>
            <a:off x="2845229" y="697950"/>
            <a:ext cx="3453546" cy="1144150"/>
          </a:xfrm>
          <a:prstGeom prst="rect">
            <a:avLst/>
          </a:prstGeom>
          <a:noFill/>
          <a:ln>
            <a:noFill/>
          </a:ln>
        </p:spPr>
      </p:pic>
      <p:sp>
        <p:nvSpPr>
          <p:cNvPr id="141" name="Google Shape;141;p23"/>
          <p:cNvSpPr txBox="1"/>
          <p:nvPr/>
        </p:nvSpPr>
        <p:spPr>
          <a:xfrm>
            <a:off x="251450" y="3154700"/>
            <a:ext cx="3000000" cy="745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b="1">
                <a:solidFill>
                  <a:srgbClr val="FF0000"/>
                </a:solidFill>
              </a:rPr>
              <a:t>Curie Point Depth </a:t>
            </a:r>
            <a:r>
              <a:rPr lang="en" sz="1100"/>
              <a:t>is the depth where the magnetic property losing its ability at 851 Kelvin</a:t>
            </a:r>
            <a:endParaRPr/>
          </a:p>
        </p:txBody>
      </p:sp>
      <p:pic>
        <p:nvPicPr>
          <p:cNvPr id="142" name="Google Shape;142;p23"/>
          <p:cNvPicPr preferRelativeResize="0"/>
          <p:nvPr/>
        </p:nvPicPr>
        <p:blipFill>
          <a:blip r:embed="rId7">
            <a:alphaModFix/>
          </a:blip>
          <a:stretch>
            <a:fillRect/>
          </a:stretch>
        </p:blipFill>
        <p:spPr>
          <a:xfrm>
            <a:off x="7635225" y="4573775"/>
            <a:ext cx="1424950" cy="4935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pic>
        <p:nvPicPr>
          <p:cNvPr id="147" name="Google Shape;147;p24"/>
          <p:cNvPicPr preferRelativeResize="0"/>
          <p:nvPr/>
        </p:nvPicPr>
        <p:blipFill>
          <a:blip r:embed="rId3">
            <a:alphaModFix/>
          </a:blip>
          <a:stretch>
            <a:fillRect/>
          </a:stretch>
        </p:blipFill>
        <p:spPr>
          <a:xfrm>
            <a:off x="915600" y="725900"/>
            <a:ext cx="3064124" cy="3064124"/>
          </a:xfrm>
          <a:prstGeom prst="rect">
            <a:avLst/>
          </a:prstGeom>
          <a:noFill/>
          <a:ln>
            <a:noFill/>
          </a:ln>
        </p:spPr>
      </p:pic>
      <p:sp>
        <p:nvSpPr>
          <p:cNvPr id="148" name="Google Shape;148;p24"/>
          <p:cNvSpPr txBox="1">
            <a:spLocks noGrp="1"/>
          </p:cNvSpPr>
          <p:nvPr>
            <p:ph type="body" idx="1"/>
          </p:nvPr>
        </p:nvSpPr>
        <p:spPr>
          <a:xfrm>
            <a:off x="311700" y="4521400"/>
            <a:ext cx="7979400" cy="460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CPD calculation Using Python</a:t>
            </a:r>
            <a:endParaRPr/>
          </a:p>
        </p:txBody>
      </p:sp>
      <p:sp>
        <p:nvSpPr>
          <p:cNvPr id="149" name="Google Shape;149;p24"/>
          <p:cNvSpPr/>
          <p:nvPr/>
        </p:nvSpPr>
        <p:spPr>
          <a:xfrm>
            <a:off x="714175" y="370175"/>
            <a:ext cx="1044300" cy="10098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0" name="Google Shape;150;p24"/>
          <p:cNvPicPr preferRelativeResize="0"/>
          <p:nvPr/>
        </p:nvPicPr>
        <p:blipFill>
          <a:blip r:embed="rId4">
            <a:alphaModFix/>
          </a:blip>
          <a:stretch>
            <a:fillRect/>
          </a:stretch>
        </p:blipFill>
        <p:spPr>
          <a:xfrm>
            <a:off x="6246675" y="3264650"/>
            <a:ext cx="743601" cy="743601"/>
          </a:xfrm>
          <a:prstGeom prst="rect">
            <a:avLst/>
          </a:prstGeom>
          <a:noFill/>
          <a:ln>
            <a:noFill/>
          </a:ln>
        </p:spPr>
      </p:pic>
      <p:pic>
        <p:nvPicPr>
          <p:cNvPr id="151" name="Google Shape;151;p24"/>
          <p:cNvPicPr preferRelativeResize="0"/>
          <p:nvPr/>
        </p:nvPicPr>
        <p:blipFill>
          <a:blip r:embed="rId5">
            <a:alphaModFix/>
          </a:blip>
          <a:stretch>
            <a:fillRect/>
          </a:stretch>
        </p:blipFill>
        <p:spPr>
          <a:xfrm>
            <a:off x="4498763" y="1768138"/>
            <a:ext cx="4239426" cy="1374425"/>
          </a:xfrm>
          <a:prstGeom prst="rect">
            <a:avLst/>
          </a:prstGeom>
          <a:noFill/>
          <a:ln>
            <a:noFill/>
          </a:ln>
        </p:spPr>
      </p:pic>
      <p:pic>
        <p:nvPicPr>
          <p:cNvPr id="152" name="Google Shape;152;p24"/>
          <p:cNvPicPr preferRelativeResize="0"/>
          <p:nvPr/>
        </p:nvPicPr>
        <p:blipFill>
          <a:blip r:embed="rId6">
            <a:alphaModFix/>
          </a:blip>
          <a:stretch>
            <a:fillRect/>
          </a:stretch>
        </p:blipFill>
        <p:spPr>
          <a:xfrm>
            <a:off x="7635225" y="4573775"/>
            <a:ext cx="1424950" cy="49352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1" nodeType="clickEffect">
                                  <p:stCondLst>
                                    <p:cond delay="0"/>
                                  </p:stCondLst>
                                  <p:childTnLst>
                                    <p:set>
                                      <p:cBhvr>
                                        <p:cTn id="6" dur="1" fill="hold">
                                          <p:stCondLst>
                                            <p:cond delay="0"/>
                                          </p:stCondLst>
                                        </p:cTn>
                                        <p:tgtEl>
                                          <p:spTgt spid="149"/>
                                        </p:tgtEl>
                                        <p:attrNameLst>
                                          <p:attrName>style.visibility</p:attrName>
                                        </p:attrNameLst>
                                      </p:cBhvr>
                                      <p:to>
                                        <p:strVal val="visible"/>
                                      </p:to>
                                    </p:set>
                                    <p:animEffect transition="in" filter="fade">
                                      <p:cBhvr>
                                        <p:cTn id="7" dur="500"/>
                                        <p:tgtEl>
                                          <p:spTgt spid="149"/>
                                        </p:tgtEl>
                                      </p:cBhvr>
                                    </p:animEffect>
                                  </p:childTnLst>
                                </p:cTn>
                              </p:par>
                            </p:childTnLst>
                          </p:cTn>
                        </p:par>
                      </p:childTnLst>
                    </p:cTn>
                  </p:par>
                  <p:par>
                    <p:cTn id="8" fill="hold">
                      <p:stCondLst>
                        <p:cond delay="indefinite"/>
                      </p:stCondLst>
                      <p:childTnLst>
                        <p:par>
                          <p:cTn id="9" fill="hold">
                            <p:stCondLst>
                              <p:cond delay="0"/>
                            </p:stCondLst>
                            <p:childTnLst>
                              <p:par>
                                <p:cTn id="10" presetID="0" presetClass="path" presetSubtype="0" accel="50000" decel="50000" fill="hold" grpId="0" nodeType="clickEffect">
                                  <p:stCondLst>
                                    <p:cond delay="0"/>
                                  </p:stCondLst>
                                  <p:childTnLst>
                                    <p:animMotion origin="layout" path="M -0.0151 -0.02068 L 0.27986 -0.02562 L -0.01007 0.07284 L 0.27049 0.06883 L -0.00937 0.19692 L 0.26962 0.18673 L -0.0151 0.53735 L 0.2783 0.52809 L 0.279 0.52809 " pathEditMode="relative" ptsTypes="AAAAAAAAA">
                                      <p:cBhvr>
                                        <p:cTn id="11" dur="7000" fill="hold"/>
                                        <p:tgtEl>
                                          <p:spTgt spid="149"/>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9" grpId="0" animBg="1"/>
      <p:bldP spid="149" grpId="1"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pic>
        <p:nvPicPr>
          <p:cNvPr id="157" name="Google Shape;157;p25"/>
          <p:cNvPicPr preferRelativeResize="0"/>
          <p:nvPr/>
        </p:nvPicPr>
        <p:blipFill rotWithShape="1">
          <a:blip r:embed="rId3">
            <a:alphaModFix/>
          </a:blip>
          <a:srcRect r="14697"/>
          <a:stretch/>
        </p:blipFill>
        <p:spPr>
          <a:xfrm>
            <a:off x="66675" y="76200"/>
            <a:ext cx="4409274" cy="4300624"/>
          </a:xfrm>
          <a:prstGeom prst="rect">
            <a:avLst/>
          </a:prstGeom>
          <a:noFill/>
          <a:ln>
            <a:noFill/>
          </a:ln>
        </p:spPr>
      </p:pic>
      <p:sp>
        <p:nvSpPr>
          <p:cNvPr id="158" name="Google Shape;158;p25"/>
          <p:cNvSpPr txBox="1">
            <a:spLocks noGrp="1"/>
          </p:cNvSpPr>
          <p:nvPr>
            <p:ph type="body" idx="1"/>
          </p:nvPr>
        </p:nvSpPr>
        <p:spPr>
          <a:xfrm>
            <a:off x="311700" y="4521400"/>
            <a:ext cx="7979400" cy="460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CPD calculation Using Python</a:t>
            </a:r>
            <a:endParaRPr/>
          </a:p>
        </p:txBody>
      </p:sp>
      <p:pic>
        <p:nvPicPr>
          <p:cNvPr id="159" name="Google Shape;159;p25"/>
          <p:cNvPicPr preferRelativeResize="0"/>
          <p:nvPr/>
        </p:nvPicPr>
        <p:blipFill>
          <a:blip r:embed="rId4">
            <a:alphaModFix/>
          </a:blip>
          <a:stretch>
            <a:fillRect/>
          </a:stretch>
        </p:blipFill>
        <p:spPr>
          <a:xfrm>
            <a:off x="5333200" y="1107275"/>
            <a:ext cx="3091275" cy="3253500"/>
          </a:xfrm>
          <a:prstGeom prst="rect">
            <a:avLst/>
          </a:prstGeom>
          <a:noFill/>
          <a:ln>
            <a:noFill/>
          </a:ln>
        </p:spPr>
      </p:pic>
      <p:pic>
        <p:nvPicPr>
          <p:cNvPr id="160" name="Google Shape;160;p25"/>
          <p:cNvPicPr preferRelativeResize="0"/>
          <p:nvPr/>
        </p:nvPicPr>
        <p:blipFill>
          <a:blip r:embed="rId5">
            <a:alphaModFix/>
          </a:blip>
          <a:stretch>
            <a:fillRect/>
          </a:stretch>
        </p:blipFill>
        <p:spPr>
          <a:xfrm>
            <a:off x="4630423" y="76773"/>
            <a:ext cx="4319094" cy="962450"/>
          </a:xfrm>
          <a:prstGeom prst="rect">
            <a:avLst/>
          </a:prstGeom>
          <a:noFill/>
          <a:ln>
            <a:noFill/>
          </a:ln>
        </p:spPr>
      </p:pic>
      <p:pic>
        <p:nvPicPr>
          <p:cNvPr id="161" name="Google Shape;161;p25"/>
          <p:cNvPicPr preferRelativeResize="0"/>
          <p:nvPr/>
        </p:nvPicPr>
        <p:blipFill>
          <a:blip r:embed="rId6">
            <a:alphaModFix/>
          </a:blip>
          <a:stretch>
            <a:fillRect/>
          </a:stretch>
        </p:blipFill>
        <p:spPr>
          <a:xfrm>
            <a:off x="7635225" y="4573775"/>
            <a:ext cx="1424950" cy="4935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pic>
        <p:nvPicPr>
          <p:cNvPr id="166" name="Google Shape;166;p26"/>
          <p:cNvPicPr preferRelativeResize="0"/>
          <p:nvPr/>
        </p:nvPicPr>
        <p:blipFill>
          <a:blip r:embed="rId3">
            <a:alphaModFix/>
          </a:blip>
          <a:stretch>
            <a:fillRect/>
          </a:stretch>
        </p:blipFill>
        <p:spPr>
          <a:xfrm>
            <a:off x="2878637" y="651387"/>
            <a:ext cx="2679576" cy="2673901"/>
          </a:xfrm>
          <a:prstGeom prst="rect">
            <a:avLst/>
          </a:prstGeom>
          <a:noFill/>
          <a:ln>
            <a:noFill/>
          </a:ln>
        </p:spPr>
      </p:pic>
      <p:sp>
        <p:nvSpPr>
          <p:cNvPr id="167" name="Google Shape;167;p26"/>
          <p:cNvSpPr txBox="1">
            <a:spLocks noGrp="1"/>
          </p:cNvSpPr>
          <p:nvPr>
            <p:ph type="body" idx="1"/>
          </p:nvPr>
        </p:nvSpPr>
        <p:spPr>
          <a:xfrm>
            <a:off x="311700" y="4521400"/>
            <a:ext cx="7979400" cy="460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CPD calculation Using Python</a:t>
            </a:r>
            <a:endParaRPr/>
          </a:p>
        </p:txBody>
      </p:sp>
      <p:pic>
        <p:nvPicPr>
          <p:cNvPr id="168" name="Google Shape;168;p26"/>
          <p:cNvPicPr preferRelativeResize="0"/>
          <p:nvPr/>
        </p:nvPicPr>
        <p:blipFill>
          <a:blip r:embed="rId4">
            <a:alphaModFix/>
          </a:blip>
          <a:stretch>
            <a:fillRect/>
          </a:stretch>
        </p:blipFill>
        <p:spPr>
          <a:xfrm>
            <a:off x="5957650" y="648550"/>
            <a:ext cx="2679575" cy="2679575"/>
          </a:xfrm>
          <a:prstGeom prst="rect">
            <a:avLst/>
          </a:prstGeom>
          <a:noFill/>
          <a:ln>
            <a:noFill/>
          </a:ln>
        </p:spPr>
      </p:pic>
      <p:sp>
        <p:nvSpPr>
          <p:cNvPr id="169" name="Google Shape;169;p26"/>
          <p:cNvSpPr txBox="1"/>
          <p:nvPr/>
        </p:nvSpPr>
        <p:spPr>
          <a:xfrm>
            <a:off x="381125" y="1486400"/>
            <a:ext cx="2296200" cy="512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Metropolis Hastings: Markov Chain Monte Carlo</a:t>
            </a:r>
            <a:endParaRPr>
              <a:latin typeface="Roboto"/>
              <a:ea typeface="Roboto"/>
              <a:cs typeface="Roboto"/>
              <a:sym typeface="Roboto"/>
            </a:endParaRPr>
          </a:p>
        </p:txBody>
      </p:sp>
      <p:pic>
        <p:nvPicPr>
          <p:cNvPr id="170" name="Google Shape;170;p26"/>
          <p:cNvPicPr preferRelativeResize="0"/>
          <p:nvPr/>
        </p:nvPicPr>
        <p:blipFill>
          <a:blip r:embed="rId5">
            <a:alphaModFix/>
          </a:blip>
          <a:stretch>
            <a:fillRect/>
          </a:stretch>
        </p:blipFill>
        <p:spPr>
          <a:xfrm>
            <a:off x="7635225" y="4573775"/>
            <a:ext cx="1424950" cy="4935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27"/>
          <p:cNvSpPr txBox="1">
            <a:spLocks noGrp="1"/>
          </p:cNvSpPr>
          <p:nvPr>
            <p:ph type="body" idx="1"/>
          </p:nvPr>
        </p:nvSpPr>
        <p:spPr>
          <a:xfrm>
            <a:off x="311700" y="4521400"/>
            <a:ext cx="7979400" cy="460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CPD calculation Using Python</a:t>
            </a:r>
            <a:endParaRPr/>
          </a:p>
        </p:txBody>
      </p:sp>
      <p:pic>
        <p:nvPicPr>
          <p:cNvPr id="176" name="Google Shape;176;p27"/>
          <p:cNvPicPr preferRelativeResize="0"/>
          <p:nvPr/>
        </p:nvPicPr>
        <p:blipFill>
          <a:blip r:embed="rId3">
            <a:alphaModFix/>
          </a:blip>
          <a:stretch>
            <a:fillRect/>
          </a:stretch>
        </p:blipFill>
        <p:spPr>
          <a:xfrm>
            <a:off x="0" y="90675"/>
            <a:ext cx="6221550" cy="3633600"/>
          </a:xfrm>
          <a:prstGeom prst="rect">
            <a:avLst/>
          </a:prstGeom>
          <a:noFill/>
          <a:ln>
            <a:noFill/>
          </a:ln>
        </p:spPr>
      </p:pic>
      <p:pic>
        <p:nvPicPr>
          <p:cNvPr id="177" name="Google Shape;177;p27"/>
          <p:cNvPicPr preferRelativeResize="0"/>
          <p:nvPr/>
        </p:nvPicPr>
        <p:blipFill>
          <a:blip r:embed="rId4">
            <a:alphaModFix/>
          </a:blip>
          <a:stretch>
            <a:fillRect/>
          </a:stretch>
        </p:blipFill>
        <p:spPr>
          <a:xfrm>
            <a:off x="5972075" y="967675"/>
            <a:ext cx="2942525" cy="2942525"/>
          </a:xfrm>
          <a:prstGeom prst="rect">
            <a:avLst/>
          </a:prstGeom>
          <a:noFill/>
          <a:ln>
            <a:noFill/>
          </a:ln>
        </p:spPr>
      </p:pic>
      <p:pic>
        <p:nvPicPr>
          <p:cNvPr id="178" name="Google Shape;178;p27"/>
          <p:cNvPicPr preferRelativeResize="0"/>
          <p:nvPr/>
        </p:nvPicPr>
        <p:blipFill>
          <a:blip r:embed="rId5">
            <a:alphaModFix/>
          </a:blip>
          <a:stretch>
            <a:fillRect/>
          </a:stretch>
        </p:blipFill>
        <p:spPr>
          <a:xfrm>
            <a:off x="5224472" y="90675"/>
            <a:ext cx="3962034" cy="800100"/>
          </a:xfrm>
          <a:prstGeom prst="rect">
            <a:avLst/>
          </a:prstGeom>
          <a:noFill/>
          <a:ln>
            <a:noFill/>
          </a:ln>
        </p:spPr>
      </p:pic>
      <p:pic>
        <p:nvPicPr>
          <p:cNvPr id="179" name="Google Shape;179;p27"/>
          <p:cNvPicPr preferRelativeResize="0"/>
          <p:nvPr/>
        </p:nvPicPr>
        <p:blipFill>
          <a:blip r:embed="rId6">
            <a:alphaModFix/>
          </a:blip>
          <a:stretch>
            <a:fillRect/>
          </a:stretch>
        </p:blipFill>
        <p:spPr>
          <a:xfrm>
            <a:off x="7635225" y="4573775"/>
            <a:ext cx="1424950" cy="4935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pic>
        <p:nvPicPr>
          <p:cNvPr id="184" name="Google Shape;184;p28"/>
          <p:cNvPicPr preferRelativeResize="0"/>
          <p:nvPr/>
        </p:nvPicPr>
        <p:blipFill>
          <a:blip r:embed="rId3">
            <a:alphaModFix/>
          </a:blip>
          <a:stretch>
            <a:fillRect/>
          </a:stretch>
        </p:blipFill>
        <p:spPr>
          <a:xfrm>
            <a:off x="2908700" y="2571750"/>
            <a:ext cx="3131050" cy="1336400"/>
          </a:xfrm>
          <a:prstGeom prst="rect">
            <a:avLst/>
          </a:prstGeom>
          <a:noFill/>
          <a:ln>
            <a:noFill/>
          </a:ln>
        </p:spPr>
      </p:pic>
      <p:sp>
        <p:nvSpPr>
          <p:cNvPr id="185" name="Google Shape;185;p28"/>
          <p:cNvSpPr txBox="1">
            <a:spLocks noGrp="1"/>
          </p:cNvSpPr>
          <p:nvPr>
            <p:ph type="body" idx="1"/>
          </p:nvPr>
        </p:nvSpPr>
        <p:spPr>
          <a:xfrm>
            <a:off x="311700" y="4521400"/>
            <a:ext cx="7979400" cy="460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CPD calculation Using Python</a:t>
            </a:r>
            <a:endParaRPr/>
          </a:p>
        </p:txBody>
      </p:sp>
      <p:pic>
        <p:nvPicPr>
          <p:cNvPr id="186" name="Google Shape;186;p28"/>
          <p:cNvPicPr preferRelativeResize="0"/>
          <p:nvPr/>
        </p:nvPicPr>
        <p:blipFill>
          <a:blip r:embed="rId4">
            <a:alphaModFix/>
          </a:blip>
          <a:stretch>
            <a:fillRect/>
          </a:stretch>
        </p:blipFill>
        <p:spPr>
          <a:xfrm>
            <a:off x="197400" y="1111475"/>
            <a:ext cx="2508724" cy="2508724"/>
          </a:xfrm>
          <a:prstGeom prst="rect">
            <a:avLst/>
          </a:prstGeom>
          <a:noFill/>
          <a:ln>
            <a:noFill/>
          </a:ln>
        </p:spPr>
      </p:pic>
      <p:grpSp>
        <p:nvGrpSpPr>
          <p:cNvPr id="187" name="Google Shape;187;p28"/>
          <p:cNvGrpSpPr/>
          <p:nvPr/>
        </p:nvGrpSpPr>
        <p:grpSpPr>
          <a:xfrm>
            <a:off x="6242332" y="955831"/>
            <a:ext cx="2730208" cy="2664369"/>
            <a:chOff x="4612872" y="190425"/>
            <a:chExt cx="3754928" cy="3664377"/>
          </a:xfrm>
        </p:grpSpPr>
        <p:pic>
          <p:nvPicPr>
            <p:cNvPr id="188" name="Google Shape;188;p28"/>
            <p:cNvPicPr preferRelativeResize="0"/>
            <p:nvPr/>
          </p:nvPicPr>
          <p:blipFill>
            <a:blip r:embed="rId5">
              <a:alphaModFix/>
            </a:blip>
            <a:stretch>
              <a:fillRect/>
            </a:stretch>
          </p:blipFill>
          <p:spPr>
            <a:xfrm>
              <a:off x="4612872" y="190425"/>
              <a:ext cx="3510925" cy="3503475"/>
            </a:xfrm>
            <a:prstGeom prst="rect">
              <a:avLst/>
            </a:prstGeom>
            <a:noFill/>
            <a:ln>
              <a:noFill/>
            </a:ln>
          </p:spPr>
        </p:pic>
        <p:pic>
          <p:nvPicPr>
            <p:cNvPr id="189" name="Google Shape;189;p28"/>
            <p:cNvPicPr preferRelativeResize="0"/>
            <p:nvPr/>
          </p:nvPicPr>
          <p:blipFill>
            <a:blip r:embed="rId6">
              <a:alphaModFix/>
            </a:blip>
            <a:stretch>
              <a:fillRect/>
            </a:stretch>
          </p:blipFill>
          <p:spPr>
            <a:xfrm>
              <a:off x="6224350" y="1711352"/>
              <a:ext cx="2143450" cy="2143450"/>
            </a:xfrm>
            <a:prstGeom prst="rect">
              <a:avLst/>
            </a:prstGeom>
            <a:noFill/>
            <a:ln>
              <a:noFill/>
            </a:ln>
          </p:spPr>
        </p:pic>
      </p:grpSp>
      <p:pic>
        <p:nvPicPr>
          <p:cNvPr id="190" name="Google Shape;190;p28"/>
          <p:cNvPicPr preferRelativeResize="0"/>
          <p:nvPr/>
        </p:nvPicPr>
        <p:blipFill>
          <a:blip r:embed="rId7">
            <a:alphaModFix/>
          </a:blip>
          <a:stretch>
            <a:fillRect/>
          </a:stretch>
        </p:blipFill>
        <p:spPr>
          <a:xfrm>
            <a:off x="2997251" y="1138566"/>
            <a:ext cx="2953950" cy="978634"/>
          </a:xfrm>
          <a:prstGeom prst="rect">
            <a:avLst/>
          </a:prstGeom>
          <a:noFill/>
          <a:ln>
            <a:noFill/>
          </a:ln>
        </p:spPr>
      </p:pic>
      <p:pic>
        <p:nvPicPr>
          <p:cNvPr id="191" name="Google Shape;191;p28"/>
          <p:cNvPicPr preferRelativeResize="0"/>
          <p:nvPr/>
        </p:nvPicPr>
        <p:blipFill>
          <a:blip r:embed="rId8">
            <a:alphaModFix/>
          </a:blip>
          <a:stretch>
            <a:fillRect/>
          </a:stretch>
        </p:blipFill>
        <p:spPr>
          <a:xfrm>
            <a:off x="3497662" y="1436900"/>
            <a:ext cx="1857875" cy="1857875"/>
          </a:xfrm>
          <a:prstGeom prst="rect">
            <a:avLst/>
          </a:prstGeom>
          <a:noFill/>
          <a:ln>
            <a:noFill/>
          </a:ln>
        </p:spPr>
      </p:pic>
      <p:pic>
        <p:nvPicPr>
          <p:cNvPr id="192" name="Google Shape;192;p28"/>
          <p:cNvPicPr preferRelativeResize="0"/>
          <p:nvPr/>
        </p:nvPicPr>
        <p:blipFill>
          <a:blip r:embed="rId9">
            <a:alphaModFix/>
          </a:blip>
          <a:stretch>
            <a:fillRect/>
          </a:stretch>
        </p:blipFill>
        <p:spPr>
          <a:xfrm>
            <a:off x="7635225" y="4573775"/>
            <a:ext cx="1424950" cy="49352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8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91"/>
                                        </p:tgtEl>
                                        <p:attrNameLst>
                                          <p:attrName>style.visibility</p:attrName>
                                        </p:attrNameLst>
                                      </p:cBhvr>
                                      <p:to>
                                        <p:strVal val="visible"/>
                                      </p:to>
                                    </p:set>
                                    <p:animEffect transition="in" filter="fade">
                                      <p:cBhvr>
                                        <p:cTn id="17" dur="500"/>
                                        <p:tgtEl>
                                          <p:spTgt spid="1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29"/>
          <p:cNvSpPr txBox="1">
            <a:spLocks noGrp="1"/>
          </p:cNvSpPr>
          <p:nvPr>
            <p:ph type="title"/>
          </p:nvPr>
        </p:nvSpPr>
        <p:spPr>
          <a:xfrm>
            <a:off x="288850" y="500925"/>
            <a:ext cx="3706500" cy="250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Example 2</a:t>
            </a:r>
            <a:endParaRPr/>
          </a:p>
        </p:txBody>
      </p:sp>
      <p:sp>
        <p:nvSpPr>
          <p:cNvPr id="198" name="Google Shape;198;p29"/>
          <p:cNvSpPr txBox="1">
            <a:spLocks noGrp="1"/>
          </p:cNvSpPr>
          <p:nvPr>
            <p:ph type="body" idx="1"/>
          </p:nvPr>
        </p:nvSpPr>
        <p:spPr>
          <a:xfrm>
            <a:off x="4644675" y="500925"/>
            <a:ext cx="4166400" cy="4098600"/>
          </a:xfrm>
          <a:prstGeom prst="rect">
            <a:avLst/>
          </a:prstGeom>
        </p:spPr>
        <p:txBody>
          <a:bodyPr spcFirstLastPara="1" wrap="square" lIns="91425" tIns="91425" rIns="91425" bIns="91425" anchor="t" anchorCtr="0">
            <a:noAutofit/>
          </a:bodyPr>
          <a:lstStyle/>
          <a:p>
            <a:pPr marL="0" lvl="0" indent="0" algn="l" rtl="0">
              <a:spcBef>
                <a:spcPts val="1000"/>
              </a:spcBef>
              <a:spcAft>
                <a:spcPts val="0"/>
              </a:spcAft>
              <a:buNone/>
            </a:pPr>
            <a:r>
              <a:rPr lang="en" b="1"/>
              <a:t>Playing Around with Well Log data</a:t>
            </a:r>
            <a:endParaRPr b="1"/>
          </a:p>
          <a:p>
            <a:pPr marL="457200" lvl="0" indent="-311150" algn="l" rtl="0">
              <a:spcBef>
                <a:spcPts val="1000"/>
              </a:spcBef>
              <a:spcAft>
                <a:spcPts val="0"/>
              </a:spcAft>
              <a:buSzPts val="1300"/>
              <a:buChar char="●"/>
            </a:pPr>
            <a:r>
              <a:rPr lang="en"/>
              <a:t>Processing well log data (LAS file)</a:t>
            </a:r>
            <a:endParaRPr/>
          </a:p>
          <a:p>
            <a:pPr marL="457200" lvl="0" indent="-311150" algn="l" rtl="0">
              <a:spcBef>
                <a:spcPts val="0"/>
              </a:spcBef>
              <a:spcAft>
                <a:spcPts val="0"/>
              </a:spcAft>
              <a:buSzPts val="1300"/>
              <a:buChar char="●"/>
            </a:pPr>
            <a:r>
              <a:rPr lang="en"/>
              <a:t>Using simple machine learning</a:t>
            </a:r>
            <a:endParaRPr/>
          </a:p>
          <a:p>
            <a:pPr marL="457200" lvl="0" indent="-311150" algn="l" rtl="0">
              <a:spcBef>
                <a:spcPts val="0"/>
              </a:spcBef>
              <a:spcAft>
                <a:spcPts val="0"/>
              </a:spcAft>
              <a:buSzPts val="1300"/>
              <a:buChar char="●"/>
            </a:pPr>
            <a:r>
              <a:rPr lang="en"/>
              <a:t>Adapted from a journal draft</a:t>
            </a:r>
            <a:endParaRPr/>
          </a:p>
          <a:p>
            <a:pPr marL="0" lvl="0" indent="0" algn="l" rtl="0">
              <a:spcBef>
                <a:spcPts val="1600"/>
              </a:spcBef>
              <a:spcAft>
                <a:spcPts val="1600"/>
              </a:spcAft>
              <a:buNone/>
            </a:pP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30"/>
          <p:cNvSpPr txBox="1">
            <a:spLocks noGrp="1"/>
          </p:cNvSpPr>
          <p:nvPr>
            <p:ph type="body" idx="1"/>
          </p:nvPr>
        </p:nvSpPr>
        <p:spPr>
          <a:xfrm>
            <a:off x="311700" y="4521400"/>
            <a:ext cx="7979400" cy="460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Missing Log Prediction</a:t>
            </a:r>
            <a:endParaRPr/>
          </a:p>
        </p:txBody>
      </p:sp>
      <p:pic>
        <p:nvPicPr>
          <p:cNvPr id="204" name="Google Shape;204;p30"/>
          <p:cNvPicPr preferRelativeResize="0"/>
          <p:nvPr/>
        </p:nvPicPr>
        <p:blipFill>
          <a:blip r:embed="rId3">
            <a:alphaModFix/>
          </a:blip>
          <a:stretch>
            <a:fillRect/>
          </a:stretch>
        </p:blipFill>
        <p:spPr>
          <a:xfrm>
            <a:off x="602000" y="230650"/>
            <a:ext cx="2470612" cy="1643875"/>
          </a:xfrm>
          <a:prstGeom prst="rect">
            <a:avLst/>
          </a:prstGeom>
          <a:noFill/>
          <a:ln>
            <a:noFill/>
          </a:ln>
        </p:spPr>
      </p:pic>
      <p:pic>
        <p:nvPicPr>
          <p:cNvPr id="205" name="Google Shape;205;p30"/>
          <p:cNvPicPr preferRelativeResize="0"/>
          <p:nvPr/>
        </p:nvPicPr>
        <p:blipFill>
          <a:blip r:embed="rId4">
            <a:alphaModFix/>
          </a:blip>
          <a:stretch>
            <a:fillRect/>
          </a:stretch>
        </p:blipFill>
        <p:spPr>
          <a:xfrm>
            <a:off x="3225012" y="152400"/>
            <a:ext cx="2909088" cy="2624680"/>
          </a:xfrm>
          <a:prstGeom prst="rect">
            <a:avLst/>
          </a:prstGeom>
          <a:noFill/>
          <a:ln>
            <a:noFill/>
          </a:ln>
        </p:spPr>
      </p:pic>
      <p:pic>
        <p:nvPicPr>
          <p:cNvPr id="206" name="Google Shape;206;p30"/>
          <p:cNvPicPr preferRelativeResize="0"/>
          <p:nvPr/>
        </p:nvPicPr>
        <p:blipFill>
          <a:blip r:embed="rId5">
            <a:alphaModFix/>
          </a:blip>
          <a:stretch>
            <a:fillRect/>
          </a:stretch>
        </p:blipFill>
        <p:spPr>
          <a:xfrm>
            <a:off x="6184500" y="152400"/>
            <a:ext cx="2909101" cy="2624677"/>
          </a:xfrm>
          <a:prstGeom prst="rect">
            <a:avLst/>
          </a:prstGeom>
          <a:noFill/>
          <a:ln>
            <a:noFill/>
          </a:ln>
        </p:spPr>
      </p:pic>
      <p:pic>
        <p:nvPicPr>
          <p:cNvPr id="207" name="Google Shape;207;p30"/>
          <p:cNvPicPr preferRelativeResize="0"/>
          <p:nvPr/>
        </p:nvPicPr>
        <p:blipFill>
          <a:blip r:embed="rId6">
            <a:alphaModFix/>
          </a:blip>
          <a:stretch>
            <a:fillRect/>
          </a:stretch>
        </p:blipFill>
        <p:spPr>
          <a:xfrm>
            <a:off x="411500" y="1927875"/>
            <a:ext cx="2595860" cy="2342075"/>
          </a:xfrm>
          <a:prstGeom prst="rect">
            <a:avLst/>
          </a:prstGeom>
          <a:noFill/>
          <a:ln>
            <a:noFill/>
          </a:ln>
        </p:spPr>
      </p:pic>
      <p:pic>
        <p:nvPicPr>
          <p:cNvPr id="208" name="Google Shape;208;p30"/>
          <p:cNvPicPr preferRelativeResize="0"/>
          <p:nvPr/>
        </p:nvPicPr>
        <p:blipFill rotWithShape="1">
          <a:blip r:embed="rId7">
            <a:alphaModFix/>
          </a:blip>
          <a:srcRect t="4942"/>
          <a:stretch/>
        </p:blipFill>
        <p:spPr>
          <a:xfrm>
            <a:off x="3148025" y="2827525"/>
            <a:ext cx="4715950" cy="1492375"/>
          </a:xfrm>
          <a:prstGeom prst="rect">
            <a:avLst/>
          </a:prstGeom>
          <a:noFill/>
          <a:ln>
            <a:noFill/>
          </a:ln>
        </p:spPr>
      </p:pic>
      <p:pic>
        <p:nvPicPr>
          <p:cNvPr id="209" name="Google Shape;209;p30"/>
          <p:cNvPicPr preferRelativeResize="0"/>
          <p:nvPr/>
        </p:nvPicPr>
        <p:blipFill>
          <a:blip r:embed="rId8">
            <a:alphaModFix/>
          </a:blip>
          <a:stretch>
            <a:fillRect/>
          </a:stretch>
        </p:blipFill>
        <p:spPr>
          <a:xfrm>
            <a:off x="7635225" y="4573775"/>
            <a:ext cx="1424950" cy="4935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31"/>
          <p:cNvSpPr txBox="1">
            <a:spLocks noGrp="1"/>
          </p:cNvSpPr>
          <p:nvPr>
            <p:ph type="body" idx="1"/>
          </p:nvPr>
        </p:nvSpPr>
        <p:spPr>
          <a:xfrm>
            <a:off x="311700" y="4521400"/>
            <a:ext cx="7979400" cy="460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Missing Log Prediction</a:t>
            </a:r>
            <a:endParaRPr/>
          </a:p>
        </p:txBody>
      </p:sp>
      <p:pic>
        <p:nvPicPr>
          <p:cNvPr id="215" name="Google Shape;215;p31"/>
          <p:cNvPicPr preferRelativeResize="0"/>
          <p:nvPr/>
        </p:nvPicPr>
        <p:blipFill>
          <a:blip r:embed="rId3">
            <a:alphaModFix/>
          </a:blip>
          <a:stretch>
            <a:fillRect/>
          </a:stretch>
        </p:blipFill>
        <p:spPr>
          <a:xfrm>
            <a:off x="30500" y="77175"/>
            <a:ext cx="4480700" cy="1868925"/>
          </a:xfrm>
          <a:prstGeom prst="rect">
            <a:avLst/>
          </a:prstGeom>
          <a:noFill/>
          <a:ln>
            <a:noFill/>
          </a:ln>
        </p:spPr>
      </p:pic>
      <p:pic>
        <p:nvPicPr>
          <p:cNvPr id="216" name="Google Shape;216;p31"/>
          <p:cNvPicPr preferRelativeResize="0"/>
          <p:nvPr/>
        </p:nvPicPr>
        <p:blipFill>
          <a:blip r:embed="rId4">
            <a:alphaModFix/>
          </a:blip>
          <a:stretch>
            <a:fillRect/>
          </a:stretch>
        </p:blipFill>
        <p:spPr>
          <a:xfrm>
            <a:off x="4572000" y="192400"/>
            <a:ext cx="4526425" cy="1036313"/>
          </a:xfrm>
          <a:prstGeom prst="rect">
            <a:avLst/>
          </a:prstGeom>
          <a:noFill/>
          <a:ln>
            <a:noFill/>
          </a:ln>
        </p:spPr>
      </p:pic>
      <p:pic>
        <p:nvPicPr>
          <p:cNvPr id="217" name="Google Shape;217;p31"/>
          <p:cNvPicPr preferRelativeResize="0"/>
          <p:nvPr/>
        </p:nvPicPr>
        <p:blipFill>
          <a:blip r:embed="rId5">
            <a:alphaModFix/>
          </a:blip>
          <a:stretch>
            <a:fillRect/>
          </a:stretch>
        </p:blipFill>
        <p:spPr>
          <a:xfrm>
            <a:off x="75450" y="2288963"/>
            <a:ext cx="5773608" cy="1782925"/>
          </a:xfrm>
          <a:prstGeom prst="rect">
            <a:avLst/>
          </a:prstGeom>
          <a:noFill/>
          <a:ln>
            <a:noFill/>
          </a:ln>
        </p:spPr>
      </p:pic>
      <p:pic>
        <p:nvPicPr>
          <p:cNvPr id="218" name="Google Shape;218;p31"/>
          <p:cNvPicPr preferRelativeResize="0"/>
          <p:nvPr/>
        </p:nvPicPr>
        <p:blipFill>
          <a:blip r:embed="rId6">
            <a:alphaModFix/>
          </a:blip>
          <a:stretch>
            <a:fillRect/>
          </a:stretch>
        </p:blipFill>
        <p:spPr>
          <a:xfrm>
            <a:off x="5833950" y="1933800"/>
            <a:ext cx="3233850" cy="2214300"/>
          </a:xfrm>
          <a:prstGeom prst="rect">
            <a:avLst/>
          </a:prstGeom>
          <a:noFill/>
          <a:ln>
            <a:noFill/>
          </a:ln>
        </p:spPr>
      </p:pic>
      <p:pic>
        <p:nvPicPr>
          <p:cNvPr id="219" name="Google Shape;219;p31"/>
          <p:cNvPicPr preferRelativeResize="0"/>
          <p:nvPr/>
        </p:nvPicPr>
        <p:blipFill>
          <a:blip r:embed="rId7">
            <a:alphaModFix/>
          </a:blip>
          <a:stretch>
            <a:fillRect/>
          </a:stretch>
        </p:blipFill>
        <p:spPr>
          <a:xfrm>
            <a:off x="7635225" y="4573775"/>
            <a:ext cx="1424950" cy="4935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4"/>
          <p:cNvSpPr txBox="1">
            <a:spLocks noGrp="1"/>
          </p:cNvSpPr>
          <p:nvPr>
            <p:ph type="title"/>
          </p:nvPr>
        </p:nvSpPr>
        <p:spPr>
          <a:xfrm>
            <a:off x="311725" y="500925"/>
            <a:ext cx="3706500" cy="250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Who Am I?</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What Python have done to me?</a:t>
            </a:r>
            <a:endParaRPr/>
          </a:p>
        </p:txBody>
      </p:sp>
      <p:sp>
        <p:nvSpPr>
          <p:cNvPr id="72" name="Google Shape;72;p14"/>
          <p:cNvSpPr txBox="1">
            <a:spLocks noGrp="1"/>
          </p:cNvSpPr>
          <p:nvPr>
            <p:ph type="body" idx="1"/>
          </p:nvPr>
        </p:nvSpPr>
        <p:spPr>
          <a:xfrm>
            <a:off x="4644675" y="348525"/>
            <a:ext cx="4166400" cy="40986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sz="1800" b="1"/>
              <a:t>Geologist</a:t>
            </a:r>
            <a:endParaRPr sz="1800" b="1"/>
          </a:p>
          <a:p>
            <a:pPr marL="457200" lvl="0" indent="-342900" algn="l" rtl="0">
              <a:spcBef>
                <a:spcPts val="0"/>
              </a:spcBef>
              <a:spcAft>
                <a:spcPts val="0"/>
              </a:spcAft>
              <a:buSzPts val="1800"/>
              <a:buChar char="●"/>
            </a:pPr>
            <a:r>
              <a:rPr lang="en" sz="1800" b="1"/>
              <a:t>Working as Technical Support of Horizon Perdana</a:t>
            </a:r>
            <a:endParaRPr sz="1800" b="1"/>
          </a:p>
          <a:p>
            <a:pPr marL="0" lvl="0" indent="0" algn="l" rtl="0">
              <a:spcBef>
                <a:spcPts val="1600"/>
              </a:spcBef>
              <a:spcAft>
                <a:spcPts val="0"/>
              </a:spcAft>
              <a:buNone/>
            </a:pPr>
            <a:endParaRPr sz="1800" b="1"/>
          </a:p>
          <a:p>
            <a:pPr marL="0" lvl="0" indent="0" algn="l" rtl="0">
              <a:spcBef>
                <a:spcPts val="1600"/>
              </a:spcBef>
              <a:spcAft>
                <a:spcPts val="0"/>
              </a:spcAft>
              <a:buNone/>
            </a:pPr>
            <a:endParaRPr sz="1800" b="1"/>
          </a:p>
          <a:p>
            <a:pPr marL="457200" lvl="0" indent="-342900" algn="l" rtl="0">
              <a:spcBef>
                <a:spcPts val="1600"/>
              </a:spcBef>
              <a:spcAft>
                <a:spcPts val="0"/>
              </a:spcAft>
              <a:buSzPts val="1800"/>
              <a:buChar char="●"/>
            </a:pPr>
            <a:r>
              <a:rPr lang="en" sz="1800" b="1"/>
              <a:t>Python helps my MSc</a:t>
            </a:r>
            <a:endParaRPr sz="1800" b="1"/>
          </a:p>
          <a:p>
            <a:pPr marL="457200" lvl="0" indent="-342900" algn="l" rtl="0">
              <a:spcBef>
                <a:spcPts val="0"/>
              </a:spcBef>
              <a:spcAft>
                <a:spcPts val="0"/>
              </a:spcAft>
              <a:buSzPts val="1800"/>
              <a:buChar char="●"/>
            </a:pPr>
            <a:r>
              <a:rPr lang="en" sz="1800" b="1"/>
              <a:t>I included to the data management system developer team</a:t>
            </a:r>
            <a:endParaRPr sz="1800" b="1"/>
          </a:p>
          <a:p>
            <a:pPr marL="457200" lvl="0" indent="-342900" algn="l" rtl="0">
              <a:spcBef>
                <a:spcPts val="0"/>
              </a:spcBef>
              <a:spcAft>
                <a:spcPts val="0"/>
              </a:spcAft>
              <a:buSzPts val="1800"/>
              <a:buChar char="●"/>
            </a:pPr>
            <a:r>
              <a:rPr lang="en" sz="1800" b="1"/>
              <a:t>A new toy during spare time</a:t>
            </a:r>
            <a:endParaRPr sz="1800" b="1"/>
          </a:p>
        </p:txBody>
      </p:sp>
      <p:pic>
        <p:nvPicPr>
          <p:cNvPr id="73" name="Google Shape;73;p14"/>
          <p:cNvPicPr preferRelativeResize="0"/>
          <p:nvPr/>
        </p:nvPicPr>
        <p:blipFill>
          <a:blip r:embed="rId3">
            <a:alphaModFix/>
          </a:blip>
          <a:stretch>
            <a:fillRect/>
          </a:stretch>
        </p:blipFill>
        <p:spPr>
          <a:xfrm>
            <a:off x="7635225" y="4573775"/>
            <a:ext cx="1424950" cy="4935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p32"/>
          <p:cNvSpPr txBox="1">
            <a:spLocks noGrp="1"/>
          </p:cNvSpPr>
          <p:nvPr>
            <p:ph type="body" idx="1"/>
          </p:nvPr>
        </p:nvSpPr>
        <p:spPr>
          <a:xfrm>
            <a:off x="311700" y="4521400"/>
            <a:ext cx="7979400" cy="460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Missing Log Prediction</a:t>
            </a:r>
            <a:endParaRPr/>
          </a:p>
        </p:txBody>
      </p:sp>
      <p:pic>
        <p:nvPicPr>
          <p:cNvPr id="225" name="Google Shape;225;p32"/>
          <p:cNvPicPr preferRelativeResize="0"/>
          <p:nvPr/>
        </p:nvPicPr>
        <p:blipFill>
          <a:blip r:embed="rId3">
            <a:alphaModFix/>
          </a:blip>
          <a:stretch>
            <a:fillRect/>
          </a:stretch>
        </p:blipFill>
        <p:spPr>
          <a:xfrm>
            <a:off x="152400" y="152400"/>
            <a:ext cx="5990425" cy="3391400"/>
          </a:xfrm>
          <a:prstGeom prst="rect">
            <a:avLst/>
          </a:prstGeom>
          <a:noFill/>
          <a:ln>
            <a:noFill/>
          </a:ln>
        </p:spPr>
      </p:pic>
      <p:pic>
        <p:nvPicPr>
          <p:cNvPr id="226" name="Google Shape;226;p32"/>
          <p:cNvPicPr preferRelativeResize="0"/>
          <p:nvPr/>
        </p:nvPicPr>
        <p:blipFill>
          <a:blip r:embed="rId4">
            <a:alphaModFix/>
          </a:blip>
          <a:stretch>
            <a:fillRect/>
          </a:stretch>
        </p:blipFill>
        <p:spPr>
          <a:xfrm>
            <a:off x="6269075" y="586725"/>
            <a:ext cx="2760625" cy="1890275"/>
          </a:xfrm>
          <a:prstGeom prst="rect">
            <a:avLst/>
          </a:prstGeom>
          <a:noFill/>
          <a:ln>
            <a:noFill/>
          </a:ln>
        </p:spPr>
      </p:pic>
      <p:pic>
        <p:nvPicPr>
          <p:cNvPr id="227" name="Google Shape;227;p32"/>
          <p:cNvPicPr preferRelativeResize="0"/>
          <p:nvPr/>
        </p:nvPicPr>
        <p:blipFill>
          <a:blip r:embed="rId5">
            <a:alphaModFix/>
          </a:blip>
          <a:stretch>
            <a:fillRect/>
          </a:stretch>
        </p:blipFill>
        <p:spPr>
          <a:xfrm>
            <a:off x="6334125" y="2571750"/>
            <a:ext cx="2809875" cy="295275"/>
          </a:xfrm>
          <a:prstGeom prst="rect">
            <a:avLst/>
          </a:prstGeom>
          <a:noFill/>
          <a:ln>
            <a:noFill/>
          </a:ln>
        </p:spPr>
      </p:pic>
      <p:pic>
        <p:nvPicPr>
          <p:cNvPr id="228" name="Google Shape;228;p32"/>
          <p:cNvPicPr preferRelativeResize="0"/>
          <p:nvPr/>
        </p:nvPicPr>
        <p:blipFill>
          <a:blip r:embed="rId6">
            <a:alphaModFix/>
          </a:blip>
          <a:stretch>
            <a:fillRect/>
          </a:stretch>
        </p:blipFill>
        <p:spPr>
          <a:xfrm>
            <a:off x="7635225" y="4573775"/>
            <a:ext cx="1424950" cy="4935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33"/>
          <p:cNvSpPr txBox="1">
            <a:spLocks noGrp="1"/>
          </p:cNvSpPr>
          <p:nvPr>
            <p:ph type="body" idx="1"/>
          </p:nvPr>
        </p:nvSpPr>
        <p:spPr>
          <a:xfrm>
            <a:off x="311700" y="4521400"/>
            <a:ext cx="7979400" cy="460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Petrophysics Calculation</a:t>
            </a:r>
            <a:endParaRPr/>
          </a:p>
        </p:txBody>
      </p:sp>
      <p:pic>
        <p:nvPicPr>
          <p:cNvPr id="234" name="Google Shape;234;p33"/>
          <p:cNvPicPr preferRelativeResize="0"/>
          <p:nvPr/>
        </p:nvPicPr>
        <p:blipFill>
          <a:blip r:embed="rId3">
            <a:alphaModFix/>
          </a:blip>
          <a:stretch>
            <a:fillRect/>
          </a:stretch>
        </p:blipFill>
        <p:spPr>
          <a:xfrm>
            <a:off x="83825" y="144800"/>
            <a:ext cx="4243375" cy="2035025"/>
          </a:xfrm>
          <a:prstGeom prst="rect">
            <a:avLst/>
          </a:prstGeom>
          <a:noFill/>
          <a:ln>
            <a:noFill/>
          </a:ln>
        </p:spPr>
      </p:pic>
      <p:pic>
        <p:nvPicPr>
          <p:cNvPr id="235" name="Google Shape;235;p33"/>
          <p:cNvPicPr preferRelativeResize="0"/>
          <p:nvPr/>
        </p:nvPicPr>
        <p:blipFill>
          <a:blip r:embed="rId4">
            <a:alphaModFix/>
          </a:blip>
          <a:stretch>
            <a:fillRect/>
          </a:stretch>
        </p:blipFill>
        <p:spPr>
          <a:xfrm>
            <a:off x="4358775" y="0"/>
            <a:ext cx="4673507" cy="4216600"/>
          </a:xfrm>
          <a:prstGeom prst="rect">
            <a:avLst/>
          </a:prstGeom>
          <a:noFill/>
          <a:ln>
            <a:noFill/>
          </a:ln>
        </p:spPr>
      </p:pic>
      <p:pic>
        <p:nvPicPr>
          <p:cNvPr id="236" name="Google Shape;236;p33"/>
          <p:cNvPicPr preferRelativeResize="0"/>
          <p:nvPr/>
        </p:nvPicPr>
        <p:blipFill>
          <a:blip r:embed="rId5">
            <a:alphaModFix/>
          </a:blip>
          <a:stretch>
            <a:fillRect/>
          </a:stretch>
        </p:blipFill>
        <p:spPr>
          <a:xfrm>
            <a:off x="7635225" y="4573775"/>
            <a:ext cx="1424950" cy="4935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pic>
        <p:nvPicPr>
          <p:cNvPr id="241" name="Google Shape;241;p34"/>
          <p:cNvPicPr preferRelativeResize="0"/>
          <p:nvPr/>
        </p:nvPicPr>
        <p:blipFill>
          <a:blip r:embed="rId3">
            <a:alphaModFix/>
          </a:blip>
          <a:stretch>
            <a:fillRect/>
          </a:stretch>
        </p:blipFill>
        <p:spPr>
          <a:xfrm>
            <a:off x="152400" y="152400"/>
            <a:ext cx="4295725" cy="3749550"/>
          </a:xfrm>
          <a:prstGeom prst="rect">
            <a:avLst/>
          </a:prstGeom>
          <a:noFill/>
          <a:ln>
            <a:noFill/>
          </a:ln>
        </p:spPr>
      </p:pic>
      <p:sp>
        <p:nvSpPr>
          <p:cNvPr id="242" name="Google Shape;242;p34"/>
          <p:cNvSpPr txBox="1">
            <a:spLocks noGrp="1"/>
          </p:cNvSpPr>
          <p:nvPr>
            <p:ph type="body" idx="1"/>
          </p:nvPr>
        </p:nvSpPr>
        <p:spPr>
          <a:xfrm>
            <a:off x="311700" y="4521400"/>
            <a:ext cx="7979400" cy="460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Petrophysics Calculation</a:t>
            </a:r>
            <a:endParaRPr/>
          </a:p>
        </p:txBody>
      </p:sp>
      <p:pic>
        <p:nvPicPr>
          <p:cNvPr id="243" name="Google Shape;243;p34"/>
          <p:cNvPicPr preferRelativeResize="0"/>
          <p:nvPr/>
        </p:nvPicPr>
        <p:blipFill>
          <a:blip r:embed="rId4">
            <a:alphaModFix/>
          </a:blip>
          <a:stretch>
            <a:fillRect/>
          </a:stretch>
        </p:blipFill>
        <p:spPr>
          <a:xfrm>
            <a:off x="7635225" y="4573775"/>
            <a:ext cx="1424950" cy="493525"/>
          </a:xfrm>
          <a:prstGeom prst="rect">
            <a:avLst/>
          </a:prstGeom>
          <a:noFill/>
          <a:ln>
            <a:noFill/>
          </a:ln>
        </p:spPr>
      </p:pic>
      <p:pic>
        <p:nvPicPr>
          <p:cNvPr id="244" name="Google Shape;244;p34"/>
          <p:cNvPicPr preferRelativeResize="0"/>
          <p:nvPr/>
        </p:nvPicPr>
        <p:blipFill rotWithShape="1">
          <a:blip r:embed="rId5">
            <a:alphaModFix/>
          </a:blip>
          <a:srcRect r="20204"/>
          <a:stretch/>
        </p:blipFill>
        <p:spPr>
          <a:xfrm>
            <a:off x="3958075" y="289575"/>
            <a:ext cx="4872799" cy="26827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pic>
        <p:nvPicPr>
          <p:cNvPr id="249" name="Google Shape;249;p35"/>
          <p:cNvPicPr preferRelativeResize="0"/>
          <p:nvPr/>
        </p:nvPicPr>
        <p:blipFill>
          <a:blip r:embed="rId3">
            <a:alphaModFix/>
          </a:blip>
          <a:stretch>
            <a:fillRect/>
          </a:stretch>
        </p:blipFill>
        <p:spPr>
          <a:xfrm>
            <a:off x="70450" y="2837975"/>
            <a:ext cx="4678850" cy="1242725"/>
          </a:xfrm>
          <a:prstGeom prst="rect">
            <a:avLst/>
          </a:prstGeom>
          <a:noFill/>
          <a:ln>
            <a:noFill/>
          </a:ln>
        </p:spPr>
      </p:pic>
      <p:pic>
        <p:nvPicPr>
          <p:cNvPr id="250" name="Google Shape;250;p35"/>
          <p:cNvPicPr preferRelativeResize="0"/>
          <p:nvPr/>
        </p:nvPicPr>
        <p:blipFill>
          <a:blip r:embed="rId4">
            <a:alphaModFix/>
          </a:blip>
          <a:stretch>
            <a:fillRect/>
          </a:stretch>
        </p:blipFill>
        <p:spPr>
          <a:xfrm>
            <a:off x="4813125" y="152405"/>
            <a:ext cx="4169451" cy="3720249"/>
          </a:xfrm>
          <a:prstGeom prst="rect">
            <a:avLst/>
          </a:prstGeom>
          <a:noFill/>
          <a:ln>
            <a:noFill/>
          </a:ln>
        </p:spPr>
      </p:pic>
      <p:pic>
        <p:nvPicPr>
          <p:cNvPr id="251" name="Google Shape;251;p35"/>
          <p:cNvPicPr preferRelativeResize="0"/>
          <p:nvPr/>
        </p:nvPicPr>
        <p:blipFill rotWithShape="1">
          <a:blip r:embed="rId5">
            <a:alphaModFix/>
          </a:blip>
          <a:srcRect r="17382"/>
          <a:stretch/>
        </p:blipFill>
        <p:spPr>
          <a:xfrm>
            <a:off x="70450" y="205725"/>
            <a:ext cx="4532175" cy="2583700"/>
          </a:xfrm>
          <a:prstGeom prst="rect">
            <a:avLst/>
          </a:prstGeom>
          <a:noFill/>
          <a:ln>
            <a:noFill/>
          </a:ln>
        </p:spPr>
      </p:pic>
      <p:sp>
        <p:nvSpPr>
          <p:cNvPr id="252" name="Google Shape;252;p35"/>
          <p:cNvSpPr txBox="1">
            <a:spLocks noGrp="1"/>
          </p:cNvSpPr>
          <p:nvPr>
            <p:ph type="body" idx="1"/>
          </p:nvPr>
        </p:nvSpPr>
        <p:spPr>
          <a:xfrm>
            <a:off x="311700" y="4521400"/>
            <a:ext cx="7979400" cy="460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Petrophysics Calculation</a:t>
            </a:r>
            <a:endParaRPr/>
          </a:p>
        </p:txBody>
      </p:sp>
      <p:pic>
        <p:nvPicPr>
          <p:cNvPr id="253" name="Google Shape;253;p35"/>
          <p:cNvPicPr preferRelativeResize="0"/>
          <p:nvPr/>
        </p:nvPicPr>
        <p:blipFill>
          <a:blip r:embed="rId6">
            <a:alphaModFix/>
          </a:blip>
          <a:stretch>
            <a:fillRect/>
          </a:stretch>
        </p:blipFill>
        <p:spPr>
          <a:xfrm>
            <a:off x="7635225" y="4573775"/>
            <a:ext cx="1424950" cy="4935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p36"/>
          <p:cNvSpPr txBox="1">
            <a:spLocks noGrp="1"/>
          </p:cNvSpPr>
          <p:nvPr>
            <p:ph type="body" idx="1"/>
          </p:nvPr>
        </p:nvSpPr>
        <p:spPr>
          <a:xfrm>
            <a:off x="311700" y="4521400"/>
            <a:ext cx="7979400" cy="460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Petrophysics Calculation</a:t>
            </a:r>
            <a:endParaRPr/>
          </a:p>
        </p:txBody>
      </p:sp>
      <p:pic>
        <p:nvPicPr>
          <p:cNvPr id="259" name="Google Shape;259;p36"/>
          <p:cNvPicPr preferRelativeResize="0"/>
          <p:nvPr/>
        </p:nvPicPr>
        <p:blipFill>
          <a:blip r:embed="rId3">
            <a:alphaModFix/>
          </a:blip>
          <a:stretch>
            <a:fillRect/>
          </a:stretch>
        </p:blipFill>
        <p:spPr>
          <a:xfrm>
            <a:off x="1036325" y="68575"/>
            <a:ext cx="5232649" cy="4216601"/>
          </a:xfrm>
          <a:prstGeom prst="rect">
            <a:avLst/>
          </a:prstGeom>
          <a:noFill/>
          <a:ln>
            <a:noFill/>
          </a:ln>
        </p:spPr>
      </p:pic>
      <p:pic>
        <p:nvPicPr>
          <p:cNvPr id="2" name="Google Shape;253;p35">
            <a:extLst>
              <a:ext uri="{FF2B5EF4-FFF2-40B4-BE49-F238E27FC236}">
                <a16:creationId xmlns:a16="http://schemas.microsoft.com/office/drawing/2014/main" id="{72AC4CAC-9DEC-4DC1-816C-64CC6172BA81}"/>
              </a:ext>
            </a:extLst>
          </p:cNvPr>
          <p:cNvPicPr preferRelativeResize="0"/>
          <p:nvPr/>
        </p:nvPicPr>
        <p:blipFill>
          <a:blip r:embed="rId4">
            <a:alphaModFix/>
          </a:blip>
          <a:stretch>
            <a:fillRect/>
          </a:stretch>
        </p:blipFill>
        <p:spPr>
          <a:xfrm>
            <a:off x="7635225" y="4573775"/>
            <a:ext cx="1424950" cy="4935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37"/>
          <p:cNvSpPr txBox="1">
            <a:spLocks noGrp="1"/>
          </p:cNvSpPr>
          <p:nvPr>
            <p:ph type="title"/>
          </p:nvPr>
        </p:nvSpPr>
        <p:spPr>
          <a:xfrm>
            <a:off x="288850" y="500925"/>
            <a:ext cx="3706500" cy="250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Example 3</a:t>
            </a:r>
            <a:endParaRPr/>
          </a:p>
        </p:txBody>
      </p:sp>
      <p:sp>
        <p:nvSpPr>
          <p:cNvPr id="265" name="Google Shape;265;p37"/>
          <p:cNvSpPr txBox="1">
            <a:spLocks noGrp="1"/>
          </p:cNvSpPr>
          <p:nvPr>
            <p:ph type="body" idx="1"/>
          </p:nvPr>
        </p:nvSpPr>
        <p:spPr>
          <a:xfrm>
            <a:off x="4644675" y="500925"/>
            <a:ext cx="4166400" cy="4098600"/>
          </a:xfrm>
          <a:prstGeom prst="rect">
            <a:avLst/>
          </a:prstGeom>
        </p:spPr>
        <p:txBody>
          <a:bodyPr spcFirstLastPara="1" wrap="square" lIns="91425" tIns="91425" rIns="91425" bIns="91425" anchor="t" anchorCtr="0">
            <a:noAutofit/>
          </a:bodyPr>
          <a:lstStyle/>
          <a:p>
            <a:pPr marL="0" lvl="0" indent="0" algn="l" rtl="0">
              <a:spcBef>
                <a:spcPts val="1000"/>
              </a:spcBef>
              <a:spcAft>
                <a:spcPts val="0"/>
              </a:spcAft>
              <a:buNone/>
            </a:pPr>
            <a:r>
              <a:rPr lang="en" b="1"/>
              <a:t>Fault Identification on Seismic</a:t>
            </a:r>
            <a:endParaRPr b="1"/>
          </a:p>
          <a:p>
            <a:pPr marL="457200" lvl="0" indent="-311150" algn="l" rtl="0">
              <a:spcBef>
                <a:spcPts val="1000"/>
              </a:spcBef>
              <a:spcAft>
                <a:spcPts val="0"/>
              </a:spcAft>
              <a:buSzPts val="1300"/>
              <a:buChar char="●"/>
            </a:pPr>
            <a:r>
              <a:rPr lang="en"/>
              <a:t>Processing SegY file</a:t>
            </a:r>
            <a:endParaRPr/>
          </a:p>
          <a:p>
            <a:pPr marL="457200" lvl="0" indent="-311150" algn="l" rtl="0">
              <a:spcBef>
                <a:spcPts val="0"/>
              </a:spcBef>
              <a:spcAft>
                <a:spcPts val="0"/>
              </a:spcAft>
              <a:buSzPts val="1300"/>
              <a:buChar char="●"/>
            </a:pPr>
            <a:r>
              <a:rPr lang="en"/>
              <a:t>Using a library that applying machine learning</a:t>
            </a:r>
            <a:endParaRPr/>
          </a:p>
          <a:p>
            <a:pPr marL="0" lvl="0" indent="0" algn="l" rtl="0">
              <a:spcBef>
                <a:spcPts val="1600"/>
              </a:spcBef>
              <a:spcAft>
                <a:spcPts val="0"/>
              </a:spcAft>
              <a:buNone/>
            </a:pPr>
            <a:endParaRPr/>
          </a:p>
          <a:p>
            <a:pPr marL="0" lvl="0" indent="0" algn="l" rtl="0">
              <a:spcBef>
                <a:spcPts val="1600"/>
              </a:spcBef>
              <a:spcAft>
                <a:spcPts val="0"/>
              </a:spcAft>
              <a:buNone/>
            </a:pPr>
            <a:r>
              <a:rPr lang="en"/>
              <a:t>https://github.com/xinwucwp/faultSeg</a:t>
            </a:r>
            <a:endParaRPr/>
          </a:p>
          <a:p>
            <a:pPr marL="0" lvl="0" indent="0" algn="l" rtl="0">
              <a:spcBef>
                <a:spcPts val="1600"/>
              </a:spcBef>
              <a:spcAft>
                <a:spcPts val="1600"/>
              </a:spcAft>
              <a:buNone/>
            </a:pP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38"/>
          <p:cNvSpPr txBox="1">
            <a:spLocks noGrp="1"/>
          </p:cNvSpPr>
          <p:nvPr>
            <p:ph type="body" idx="1"/>
          </p:nvPr>
        </p:nvSpPr>
        <p:spPr>
          <a:xfrm>
            <a:off x="311700" y="4521400"/>
            <a:ext cx="7979400" cy="460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Fault Identification on Seismic</a:t>
            </a:r>
            <a:endParaRPr/>
          </a:p>
        </p:txBody>
      </p:sp>
      <p:pic>
        <p:nvPicPr>
          <p:cNvPr id="271" name="Google Shape;271;p38"/>
          <p:cNvPicPr preferRelativeResize="0"/>
          <p:nvPr/>
        </p:nvPicPr>
        <p:blipFill>
          <a:blip r:embed="rId3">
            <a:alphaModFix/>
          </a:blip>
          <a:stretch>
            <a:fillRect/>
          </a:stretch>
        </p:blipFill>
        <p:spPr>
          <a:xfrm>
            <a:off x="7635225" y="4573775"/>
            <a:ext cx="1424950" cy="493525"/>
          </a:xfrm>
          <a:prstGeom prst="rect">
            <a:avLst/>
          </a:prstGeom>
          <a:noFill/>
          <a:ln>
            <a:noFill/>
          </a:ln>
        </p:spPr>
      </p:pic>
      <p:pic>
        <p:nvPicPr>
          <p:cNvPr id="272" name="Google Shape;272;p38"/>
          <p:cNvPicPr preferRelativeResize="0"/>
          <p:nvPr/>
        </p:nvPicPr>
        <p:blipFill>
          <a:blip r:embed="rId4">
            <a:alphaModFix/>
          </a:blip>
          <a:stretch>
            <a:fillRect/>
          </a:stretch>
        </p:blipFill>
        <p:spPr>
          <a:xfrm>
            <a:off x="152400" y="152400"/>
            <a:ext cx="4456069" cy="2419350"/>
          </a:xfrm>
          <a:prstGeom prst="rect">
            <a:avLst/>
          </a:prstGeom>
          <a:noFill/>
          <a:ln>
            <a:noFill/>
          </a:ln>
        </p:spPr>
      </p:pic>
      <p:pic>
        <p:nvPicPr>
          <p:cNvPr id="273" name="Google Shape;273;p38"/>
          <p:cNvPicPr preferRelativeResize="0"/>
          <p:nvPr/>
        </p:nvPicPr>
        <p:blipFill>
          <a:blip r:embed="rId5">
            <a:alphaModFix/>
          </a:blip>
          <a:stretch>
            <a:fillRect/>
          </a:stretch>
        </p:blipFill>
        <p:spPr>
          <a:xfrm>
            <a:off x="4745619" y="304800"/>
            <a:ext cx="4230731" cy="2017302"/>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39"/>
          <p:cNvSpPr txBox="1">
            <a:spLocks noGrp="1"/>
          </p:cNvSpPr>
          <p:nvPr>
            <p:ph type="body" idx="1"/>
          </p:nvPr>
        </p:nvSpPr>
        <p:spPr>
          <a:xfrm>
            <a:off x="311700" y="4521400"/>
            <a:ext cx="7979400" cy="460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Fault Identification on Seismic</a:t>
            </a:r>
            <a:endParaRPr/>
          </a:p>
        </p:txBody>
      </p:sp>
      <p:pic>
        <p:nvPicPr>
          <p:cNvPr id="279" name="Google Shape;279;p39"/>
          <p:cNvPicPr preferRelativeResize="0"/>
          <p:nvPr/>
        </p:nvPicPr>
        <p:blipFill>
          <a:blip r:embed="rId3">
            <a:alphaModFix/>
          </a:blip>
          <a:stretch>
            <a:fillRect/>
          </a:stretch>
        </p:blipFill>
        <p:spPr>
          <a:xfrm>
            <a:off x="7635225" y="4573775"/>
            <a:ext cx="1424950" cy="493525"/>
          </a:xfrm>
          <a:prstGeom prst="rect">
            <a:avLst/>
          </a:prstGeom>
          <a:noFill/>
          <a:ln>
            <a:noFill/>
          </a:ln>
        </p:spPr>
      </p:pic>
      <p:pic>
        <p:nvPicPr>
          <p:cNvPr id="280" name="Google Shape;280;p39"/>
          <p:cNvPicPr preferRelativeResize="0"/>
          <p:nvPr/>
        </p:nvPicPr>
        <p:blipFill>
          <a:blip r:embed="rId4">
            <a:alphaModFix/>
          </a:blip>
          <a:stretch>
            <a:fillRect/>
          </a:stretch>
        </p:blipFill>
        <p:spPr>
          <a:xfrm>
            <a:off x="152400" y="152400"/>
            <a:ext cx="5201398" cy="42166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40"/>
          <p:cNvSpPr txBox="1">
            <a:spLocks noGrp="1"/>
          </p:cNvSpPr>
          <p:nvPr>
            <p:ph type="body" idx="1"/>
          </p:nvPr>
        </p:nvSpPr>
        <p:spPr>
          <a:xfrm>
            <a:off x="311700" y="4521400"/>
            <a:ext cx="7979400" cy="460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Fault Identification on Seismic</a:t>
            </a:r>
            <a:endParaRPr/>
          </a:p>
        </p:txBody>
      </p:sp>
      <p:pic>
        <p:nvPicPr>
          <p:cNvPr id="286" name="Google Shape;286;p40"/>
          <p:cNvPicPr preferRelativeResize="0"/>
          <p:nvPr/>
        </p:nvPicPr>
        <p:blipFill>
          <a:blip r:embed="rId3">
            <a:alphaModFix/>
          </a:blip>
          <a:stretch>
            <a:fillRect/>
          </a:stretch>
        </p:blipFill>
        <p:spPr>
          <a:xfrm>
            <a:off x="5911329" y="137150"/>
            <a:ext cx="2712813" cy="4216601"/>
          </a:xfrm>
          <a:prstGeom prst="rect">
            <a:avLst/>
          </a:prstGeom>
          <a:noFill/>
          <a:ln>
            <a:noFill/>
          </a:ln>
        </p:spPr>
      </p:pic>
      <p:pic>
        <p:nvPicPr>
          <p:cNvPr id="287" name="Google Shape;287;p40"/>
          <p:cNvPicPr preferRelativeResize="0"/>
          <p:nvPr/>
        </p:nvPicPr>
        <p:blipFill>
          <a:blip r:embed="rId4">
            <a:alphaModFix/>
          </a:blip>
          <a:stretch>
            <a:fillRect/>
          </a:stretch>
        </p:blipFill>
        <p:spPr>
          <a:xfrm>
            <a:off x="152400" y="152400"/>
            <a:ext cx="5606528" cy="4070088"/>
          </a:xfrm>
          <a:prstGeom prst="rect">
            <a:avLst/>
          </a:prstGeom>
          <a:noFill/>
          <a:ln>
            <a:noFill/>
          </a:ln>
        </p:spPr>
      </p:pic>
      <p:pic>
        <p:nvPicPr>
          <p:cNvPr id="2" name="Google Shape;279;p39">
            <a:extLst>
              <a:ext uri="{FF2B5EF4-FFF2-40B4-BE49-F238E27FC236}">
                <a16:creationId xmlns:a16="http://schemas.microsoft.com/office/drawing/2014/main" id="{86040BF6-0A30-46C9-B023-1B76A48051D8}"/>
              </a:ext>
            </a:extLst>
          </p:cNvPr>
          <p:cNvPicPr preferRelativeResize="0"/>
          <p:nvPr/>
        </p:nvPicPr>
        <p:blipFill>
          <a:blip r:embed="rId5">
            <a:alphaModFix/>
          </a:blip>
          <a:stretch>
            <a:fillRect/>
          </a:stretch>
        </p:blipFill>
        <p:spPr>
          <a:xfrm>
            <a:off x="7635225" y="4573775"/>
            <a:ext cx="1424950" cy="49352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p41"/>
          <p:cNvSpPr txBox="1">
            <a:spLocks noGrp="1"/>
          </p:cNvSpPr>
          <p:nvPr>
            <p:ph type="body" idx="1"/>
          </p:nvPr>
        </p:nvSpPr>
        <p:spPr>
          <a:xfrm>
            <a:off x="311700" y="4521400"/>
            <a:ext cx="7979400" cy="460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Fault Identification on Seismic</a:t>
            </a:r>
            <a:endParaRPr/>
          </a:p>
        </p:txBody>
      </p:sp>
      <p:pic>
        <p:nvPicPr>
          <p:cNvPr id="293" name="Google Shape;293;p41"/>
          <p:cNvPicPr preferRelativeResize="0"/>
          <p:nvPr/>
        </p:nvPicPr>
        <p:blipFill>
          <a:blip r:embed="rId3">
            <a:alphaModFix/>
          </a:blip>
          <a:stretch>
            <a:fillRect/>
          </a:stretch>
        </p:blipFill>
        <p:spPr>
          <a:xfrm>
            <a:off x="3276337" y="309336"/>
            <a:ext cx="2591325" cy="3455100"/>
          </a:xfrm>
          <a:prstGeom prst="rect">
            <a:avLst/>
          </a:prstGeom>
          <a:noFill/>
          <a:ln>
            <a:noFill/>
          </a:ln>
        </p:spPr>
      </p:pic>
      <p:pic>
        <p:nvPicPr>
          <p:cNvPr id="294" name="Google Shape;294;p41"/>
          <p:cNvPicPr preferRelativeResize="0"/>
          <p:nvPr/>
        </p:nvPicPr>
        <p:blipFill rotWithShape="1">
          <a:blip r:embed="rId4">
            <a:alphaModFix/>
          </a:blip>
          <a:srcRect r="29358"/>
          <a:stretch/>
        </p:blipFill>
        <p:spPr>
          <a:xfrm>
            <a:off x="126724" y="99575"/>
            <a:ext cx="3020475" cy="2732224"/>
          </a:xfrm>
          <a:prstGeom prst="rect">
            <a:avLst/>
          </a:prstGeom>
          <a:noFill/>
          <a:ln>
            <a:noFill/>
          </a:ln>
        </p:spPr>
      </p:pic>
      <p:pic>
        <p:nvPicPr>
          <p:cNvPr id="295" name="Google Shape;295;p41"/>
          <p:cNvPicPr preferRelativeResize="0"/>
          <p:nvPr/>
        </p:nvPicPr>
        <p:blipFill>
          <a:blip r:embed="rId5">
            <a:alphaModFix/>
          </a:blip>
          <a:stretch>
            <a:fillRect/>
          </a:stretch>
        </p:blipFill>
        <p:spPr>
          <a:xfrm>
            <a:off x="4078940" y="977266"/>
            <a:ext cx="4381650" cy="2595025"/>
          </a:xfrm>
          <a:prstGeom prst="rect">
            <a:avLst/>
          </a:prstGeom>
          <a:noFill/>
          <a:ln>
            <a:noFill/>
          </a:ln>
        </p:spPr>
      </p:pic>
      <p:pic>
        <p:nvPicPr>
          <p:cNvPr id="2" name="Google Shape;279;p39">
            <a:extLst>
              <a:ext uri="{FF2B5EF4-FFF2-40B4-BE49-F238E27FC236}">
                <a16:creationId xmlns:a16="http://schemas.microsoft.com/office/drawing/2014/main" id="{A106CAFC-4EC6-4D54-BB31-51EEE6E3F8D3}"/>
              </a:ext>
            </a:extLst>
          </p:cNvPr>
          <p:cNvPicPr preferRelativeResize="0"/>
          <p:nvPr/>
        </p:nvPicPr>
        <p:blipFill>
          <a:blip r:embed="rId6">
            <a:alphaModFix/>
          </a:blip>
          <a:stretch>
            <a:fillRect/>
          </a:stretch>
        </p:blipFill>
        <p:spPr>
          <a:xfrm>
            <a:off x="7635225" y="4573775"/>
            <a:ext cx="1424950" cy="49352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3"/>
                                        </p:tgtEl>
                                        <p:attrNameLst>
                                          <p:attrName>style.visibility</p:attrName>
                                        </p:attrNameLst>
                                      </p:cBhvr>
                                      <p:to>
                                        <p:strVal val="visible"/>
                                      </p:to>
                                    </p:set>
                                    <p:animEffect transition="in" filter="fade">
                                      <p:cBhvr>
                                        <p:cTn id="7" dur="500"/>
                                        <p:tgtEl>
                                          <p:spTgt spid="29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95"/>
                                        </p:tgtEl>
                                        <p:attrNameLst>
                                          <p:attrName>style.visibility</p:attrName>
                                        </p:attrNameLst>
                                      </p:cBhvr>
                                      <p:to>
                                        <p:strVal val="visible"/>
                                      </p:to>
                                    </p:set>
                                    <p:animEffect transition="in" filter="fade">
                                      <p:cBhvr>
                                        <p:cTn id="12" dur="1000"/>
                                        <p:tgtEl>
                                          <p:spTgt spid="2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5"/>
          <p:cNvSpPr txBox="1">
            <a:spLocks noGrp="1"/>
          </p:cNvSpPr>
          <p:nvPr>
            <p:ph type="title"/>
          </p:nvPr>
        </p:nvSpPr>
        <p:spPr>
          <a:xfrm>
            <a:off x="311725" y="500925"/>
            <a:ext cx="3706500" cy="250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talk</a:t>
            </a:r>
            <a:endParaRPr/>
          </a:p>
        </p:txBody>
      </p:sp>
      <p:sp>
        <p:nvSpPr>
          <p:cNvPr id="79" name="Google Shape;79;p15"/>
          <p:cNvSpPr txBox="1">
            <a:spLocks noGrp="1"/>
          </p:cNvSpPr>
          <p:nvPr>
            <p:ph type="body" idx="1"/>
          </p:nvPr>
        </p:nvSpPr>
        <p:spPr>
          <a:xfrm>
            <a:off x="4637950" y="500925"/>
            <a:ext cx="4166400" cy="45015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endParaRPr sz="1800">
              <a:latin typeface="Comic Sans MS"/>
              <a:ea typeface="Comic Sans MS"/>
              <a:cs typeface="Comic Sans MS"/>
              <a:sym typeface="Comic Sans MS"/>
            </a:endParaRPr>
          </a:p>
          <a:p>
            <a:pPr marL="457200" lvl="0" indent="-342900" algn="just" rtl="0">
              <a:spcBef>
                <a:spcPts val="1600"/>
              </a:spcBef>
              <a:spcAft>
                <a:spcPts val="0"/>
              </a:spcAft>
              <a:buSzPts val="1800"/>
              <a:buFont typeface="Comic Sans MS"/>
              <a:buChar char="●"/>
            </a:pPr>
            <a:r>
              <a:rPr lang="en" sz="1800">
                <a:latin typeface="Comic Sans MS"/>
                <a:ea typeface="Comic Sans MS"/>
                <a:cs typeface="Comic Sans MS"/>
                <a:sym typeface="Comic Sans MS"/>
              </a:rPr>
              <a:t>Introduction</a:t>
            </a:r>
            <a:endParaRPr sz="1800">
              <a:latin typeface="Comic Sans MS"/>
              <a:ea typeface="Comic Sans MS"/>
              <a:cs typeface="Comic Sans MS"/>
              <a:sym typeface="Comic Sans MS"/>
            </a:endParaRPr>
          </a:p>
          <a:p>
            <a:pPr marL="457200" lvl="0" indent="0" algn="just" rtl="0">
              <a:spcBef>
                <a:spcPts val="1600"/>
              </a:spcBef>
              <a:spcAft>
                <a:spcPts val="0"/>
              </a:spcAft>
              <a:buNone/>
            </a:pPr>
            <a:endParaRPr sz="1800">
              <a:latin typeface="Comic Sans MS"/>
              <a:ea typeface="Comic Sans MS"/>
              <a:cs typeface="Comic Sans MS"/>
              <a:sym typeface="Comic Sans MS"/>
            </a:endParaRPr>
          </a:p>
          <a:p>
            <a:pPr marL="457200" lvl="0" indent="-342900" algn="just" rtl="0">
              <a:spcBef>
                <a:spcPts val="1600"/>
              </a:spcBef>
              <a:spcAft>
                <a:spcPts val="0"/>
              </a:spcAft>
              <a:buSzPts val="1800"/>
              <a:buFont typeface="Comic Sans MS"/>
              <a:buChar char="●"/>
            </a:pPr>
            <a:r>
              <a:rPr lang="en" sz="1800">
                <a:latin typeface="Comic Sans MS"/>
                <a:ea typeface="Comic Sans MS"/>
                <a:cs typeface="Comic Sans MS"/>
                <a:sym typeface="Comic Sans MS"/>
              </a:rPr>
              <a:t>What is python for us?</a:t>
            </a:r>
            <a:endParaRPr sz="1800">
              <a:latin typeface="Comic Sans MS"/>
              <a:ea typeface="Comic Sans MS"/>
              <a:cs typeface="Comic Sans MS"/>
              <a:sym typeface="Comic Sans MS"/>
            </a:endParaRPr>
          </a:p>
          <a:p>
            <a:pPr marL="457200" lvl="0" indent="0" algn="just" rtl="0">
              <a:spcBef>
                <a:spcPts val="1600"/>
              </a:spcBef>
              <a:spcAft>
                <a:spcPts val="0"/>
              </a:spcAft>
              <a:buNone/>
            </a:pPr>
            <a:endParaRPr sz="1800">
              <a:latin typeface="Comic Sans MS"/>
              <a:ea typeface="Comic Sans MS"/>
              <a:cs typeface="Comic Sans MS"/>
              <a:sym typeface="Comic Sans MS"/>
            </a:endParaRPr>
          </a:p>
          <a:p>
            <a:pPr marL="457200" lvl="0" indent="-342900" algn="just" rtl="0">
              <a:spcBef>
                <a:spcPts val="1600"/>
              </a:spcBef>
              <a:spcAft>
                <a:spcPts val="0"/>
              </a:spcAft>
              <a:buSzPts val="1800"/>
              <a:buFont typeface="Comic Sans MS"/>
              <a:buChar char="●"/>
            </a:pPr>
            <a:r>
              <a:rPr lang="en" sz="1800">
                <a:latin typeface="Comic Sans MS"/>
                <a:ea typeface="Comic Sans MS"/>
                <a:cs typeface="Comic Sans MS"/>
                <a:sym typeface="Comic Sans MS"/>
              </a:rPr>
              <a:t>Examples</a:t>
            </a:r>
            <a:endParaRPr sz="1800">
              <a:latin typeface="Comic Sans MS"/>
              <a:ea typeface="Comic Sans MS"/>
              <a:cs typeface="Comic Sans MS"/>
              <a:sym typeface="Comic Sans MS"/>
            </a:endParaRPr>
          </a:p>
          <a:p>
            <a:pPr marL="0" lvl="0" indent="0" algn="just" rtl="0">
              <a:spcBef>
                <a:spcPts val="1600"/>
              </a:spcBef>
              <a:spcAft>
                <a:spcPts val="1600"/>
              </a:spcAft>
              <a:buNone/>
            </a:pPr>
            <a:endParaRPr sz="1800">
              <a:latin typeface="Comic Sans MS"/>
              <a:ea typeface="Comic Sans MS"/>
              <a:cs typeface="Comic Sans MS"/>
              <a:sym typeface="Comic Sans MS"/>
            </a:endParaRPr>
          </a:p>
        </p:txBody>
      </p:sp>
      <p:pic>
        <p:nvPicPr>
          <p:cNvPr id="80" name="Google Shape;80;p15"/>
          <p:cNvPicPr preferRelativeResize="0"/>
          <p:nvPr/>
        </p:nvPicPr>
        <p:blipFill>
          <a:blip r:embed="rId3">
            <a:alphaModFix/>
          </a:blip>
          <a:stretch>
            <a:fillRect/>
          </a:stretch>
        </p:blipFill>
        <p:spPr>
          <a:xfrm>
            <a:off x="7635225" y="4573775"/>
            <a:ext cx="1424950" cy="49352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42"/>
          <p:cNvSpPr txBox="1">
            <a:spLocks noGrp="1"/>
          </p:cNvSpPr>
          <p:nvPr>
            <p:ph type="body" idx="1"/>
          </p:nvPr>
        </p:nvSpPr>
        <p:spPr>
          <a:xfrm>
            <a:off x="311700" y="4521400"/>
            <a:ext cx="7979400" cy="460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Bonus</a:t>
            </a:r>
            <a:endParaRPr/>
          </a:p>
        </p:txBody>
      </p:sp>
      <p:pic>
        <p:nvPicPr>
          <p:cNvPr id="301" name="Google Shape;301;p42"/>
          <p:cNvPicPr preferRelativeResize="0"/>
          <p:nvPr/>
        </p:nvPicPr>
        <p:blipFill>
          <a:blip r:embed="rId3">
            <a:alphaModFix/>
          </a:blip>
          <a:stretch>
            <a:fillRect/>
          </a:stretch>
        </p:blipFill>
        <p:spPr>
          <a:xfrm>
            <a:off x="253925" y="84650"/>
            <a:ext cx="6908174" cy="3885851"/>
          </a:xfrm>
          <a:prstGeom prst="rect">
            <a:avLst/>
          </a:prstGeom>
          <a:noFill/>
          <a:ln>
            <a:noFill/>
          </a:ln>
        </p:spPr>
      </p:pic>
      <p:pic>
        <p:nvPicPr>
          <p:cNvPr id="302" name="Google Shape;302;p42"/>
          <p:cNvPicPr preferRelativeResize="0"/>
          <p:nvPr/>
        </p:nvPicPr>
        <p:blipFill>
          <a:blip r:embed="rId4">
            <a:alphaModFix/>
          </a:blip>
          <a:stretch>
            <a:fillRect/>
          </a:stretch>
        </p:blipFill>
        <p:spPr>
          <a:xfrm>
            <a:off x="1117913" y="444077"/>
            <a:ext cx="6908174" cy="3885837"/>
          </a:xfrm>
          <a:prstGeom prst="rect">
            <a:avLst/>
          </a:prstGeom>
          <a:noFill/>
          <a:ln>
            <a:noFill/>
          </a:ln>
        </p:spPr>
      </p:pic>
      <p:pic>
        <p:nvPicPr>
          <p:cNvPr id="2" name="Google Shape;279;p39">
            <a:extLst>
              <a:ext uri="{FF2B5EF4-FFF2-40B4-BE49-F238E27FC236}">
                <a16:creationId xmlns:a16="http://schemas.microsoft.com/office/drawing/2014/main" id="{9A80E587-3737-4367-B29A-36F994C5A859}"/>
              </a:ext>
            </a:extLst>
          </p:cNvPr>
          <p:cNvPicPr preferRelativeResize="0"/>
          <p:nvPr/>
        </p:nvPicPr>
        <p:blipFill>
          <a:blip r:embed="rId5">
            <a:alphaModFix/>
          </a:blip>
          <a:stretch>
            <a:fillRect/>
          </a:stretch>
        </p:blipFill>
        <p:spPr>
          <a:xfrm>
            <a:off x="7635225" y="4573775"/>
            <a:ext cx="1424950" cy="49352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302"/>
                                        </p:tgtEl>
                                        <p:attrNameLst>
                                          <p:attrName>style.visibility</p:attrName>
                                        </p:attrNameLst>
                                      </p:cBhvr>
                                      <p:to>
                                        <p:strVal val="visible"/>
                                      </p:to>
                                    </p:set>
                                    <p:animEffect transition="in" filter="fade">
                                      <p:cBhvr>
                                        <p:cTn id="11" dur="500"/>
                                        <p:tgtEl>
                                          <p:spTgt spid="3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43"/>
          <p:cNvSpPr txBox="1">
            <a:spLocks noGrp="1"/>
          </p:cNvSpPr>
          <p:nvPr>
            <p:ph type="title"/>
          </p:nvPr>
        </p:nvSpPr>
        <p:spPr>
          <a:xfrm>
            <a:off x="311725" y="500925"/>
            <a:ext cx="3706500" cy="250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Build Your Own Software</a:t>
            </a:r>
            <a:endParaRPr/>
          </a:p>
        </p:txBody>
      </p:sp>
      <p:sp>
        <p:nvSpPr>
          <p:cNvPr id="308" name="Google Shape;308;p43"/>
          <p:cNvSpPr txBox="1"/>
          <p:nvPr/>
        </p:nvSpPr>
        <p:spPr>
          <a:xfrm>
            <a:off x="4572000" y="1476675"/>
            <a:ext cx="3380700" cy="557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1F2329"/>
                </a:solidFill>
              </a:rPr>
              <a:t>Hyperspectral Python (HypPy)</a:t>
            </a:r>
            <a:endParaRPr sz="1600" b="1"/>
          </a:p>
        </p:txBody>
      </p:sp>
      <p:pic>
        <p:nvPicPr>
          <p:cNvPr id="309" name="Google Shape;309;p43"/>
          <p:cNvPicPr preferRelativeResize="0"/>
          <p:nvPr/>
        </p:nvPicPr>
        <p:blipFill>
          <a:blip r:embed="rId3">
            <a:alphaModFix/>
          </a:blip>
          <a:stretch>
            <a:fillRect/>
          </a:stretch>
        </p:blipFill>
        <p:spPr>
          <a:xfrm>
            <a:off x="6609749" y="337874"/>
            <a:ext cx="2534250" cy="702856"/>
          </a:xfrm>
          <a:prstGeom prst="rect">
            <a:avLst/>
          </a:prstGeom>
          <a:noFill/>
          <a:ln>
            <a:noFill/>
          </a:ln>
        </p:spPr>
      </p:pic>
      <p:pic>
        <p:nvPicPr>
          <p:cNvPr id="310" name="Google Shape;310;p43"/>
          <p:cNvPicPr preferRelativeResize="0"/>
          <p:nvPr/>
        </p:nvPicPr>
        <p:blipFill>
          <a:blip r:embed="rId4">
            <a:alphaModFix/>
          </a:blip>
          <a:stretch>
            <a:fillRect/>
          </a:stretch>
        </p:blipFill>
        <p:spPr>
          <a:xfrm>
            <a:off x="4572000" y="3162225"/>
            <a:ext cx="2873126" cy="1905075"/>
          </a:xfrm>
          <a:prstGeom prst="rect">
            <a:avLst/>
          </a:prstGeom>
          <a:noFill/>
          <a:ln>
            <a:noFill/>
          </a:ln>
        </p:spPr>
      </p:pic>
      <p:grpSp>
        <p:nvGrpSpPr>
          <p:cNvPr id="311" name="Google Shape;311;p43"/>
          <p:cNvGrpSpPr/>
          <p:nvPr/>
        </p:nvGrpSpPr>
        <p:grpSpPr>
          <a:xfrm>
            <a:off x="6045375" y="1805485"/>
            <a:ext cx="3075775" cy="1284315"/>
            <a:chOff x="4572000" y="1668360"/>
            <a:chExt cx="3075775" cy="1284315"/>
          </a:xfrm>
        </p:grpSpPr>
        <p:pic>
          <p:nvPicPr>
            <p:cNvPr id="312" name="Google Shape;312;p43"/>
            <p:cNvPicPr preferRelativeResize="0"/>
            <p:nvPr/>
          </p:nvPicPr>
          <p:blipFill rotWithShape="1">
            <a:blip r:embed="rId5">
              <a:alphaModFix/>
            </a:blip>
            <a:srcRect r="67496"/>
            <a:stretch/>
          </p:blipFill>
          <p:spPr>
            <a:xfrm>
              <a:off x="4572000" y="1668360"/>
              <a:ext cx="1009650" cy="1284315"/>
            </a:xfrm>
            <a:prstGeom prst="rect">
              <a:avLst/>
            </a:prstGeom>
            <a:noFill/>
            <a:ln>
              <a:noFill/>
            </a:ln>
          </p:spPr>
        </p:pic>
        <p:pic>
          <p:nvPicPr>
            <p:cNvPr id="313" name="Google Shape;313;p43"/>
            <p:cNvPicPr preferRelativeResize="0"/>
            <p:nvPr/>
          </p:nvPicPr>
          <p:blipFill>
            <a:blip r:embed="rId6">
              <a:alphaModFix/>
            </a:blip>
            <a:stretch>
              <a:fillRect/>
            </a:stretch>
          </p:blipFill>
          <p:spPr>
            <a:xfrm>
              <a:off x="5581650" y="1964713"/>
              <a:ext cx="2066125" cy="691600"/>
            </a:xfrm>
            <a:prstGeom prst="rect">
              <a:avLst/>
            </a:prstGeom>
            <a:noFill/>
            <a:ln>
              <a:noFill/>
            </a:ln>
          </p:spPr>
        </p:pic>
      </p:grpSp>
      <p:pic>
        <p:nvPicPr>
          <p:cNvPr id="314" name="Google Shape;314;p43"/>
          <p:cNvPicPr preferRelativeResize="0"/>
          <p:nvPr/>
        </p:nvPicPr>
        <p:blipFill>
          <a:blip r:embed="rId7">
            <a:alphaModFix/>
          </a:blip>
          <a:stretch>
            <a:fillRect/>
          </a:stretch>
        </p:blipFill>
        <p:spPr>
          <a:xfrm>
            <a:off x="7635225" y="4573775"/>
            <a:ext cx="1424950" cy="493525"/>
          </a:xfrm>
          <a:prstGeom prst="rect">
            <a:avLst/>
          </a:prstGeom>
          <a:noFill/>
          <a:ln>
            <a:noFill/>
          </a:ln>
        </p:spPr>
      </p:pic>
      <p:pic>
        <p:nvPicPr>
          <p:cNvPr id="315" name="Google Shape;315;p43"/>
          <p:cNvPicPr preferRelativeResize="0"/>
          <p:nvPr/>
        </p:nvPicPr>
        <p:blipFill>
          <a:blip r:embed="rId8">
            <a:alphaModFix/>
          </a:blip>
          <a:stretch>
            <a:fillRect/>
          </a:stretch>
        </p:blipFill>
        <p:spPr>
          <a:xfrm>
            <a:off x="4343400" y="212885"/>
            <a:ext cx="2095650" cy="8894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Google Shape;320;p44"/>
          <p:cNvSpPr txBox="1">
            <a:spLocks noGrp="1"/>
          </p:cNvSpPr>
          <p:nvPr>
            <p:ph type="title"/>
          </p:nvPr>
        </p:nvSpPr>
        <p:spPr>
          <a:xfrm>
            <a:off x="311725" y="500925"/>
            <a:ext cx="3706500" cy="250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Conclusion</a:t>
            </a:r>
            <a:endParaRPr/>
          </a:p>
        </p:txBody>
      </p:sp>
      <p:sp>
        <p:nvSpPr>
          <p:cNvPr id="321" name="Google Shape;321;p44"/>
          <p:cNvSpPr txBox="1">
            <a:spLocks noGrp="1"/>
          </p:cNvSpPr>
          <p:nvPr>
            <p:ph type="body" idx="1"/>
          </p:nvPr>
        </p:nvSpPr>
        <p:spPr>
          <a:xfrm>
            <a:off x="4644675" y="500925"/>
            <a:ext cx="4166400" cy="4098600"/>
          </a:xfrm>
          <a:prstGeom prst="rect">
            <a:avLst/>
          </a:prstGeom>
        </p:spPr>
        <p:txBody>
          <a:bodyPr spcFirstLastPara="1" wrap="square" lIns="91425" tIns="91425" rIns="91425" bIns="91425" anchor="t" anchorCtr="0">
            <a:noAutofit/>
          </a:bodyPr>
          <a:lstStyle/>
          <a:p>
            <a:pPr marL="457200" lvl="0" indent="-311150" algn="l" rtl="0">
              <a:lnSpc>
                <a:spcPct val="200000"/>
              </a:lnSpc>
              <a:spcBef>
                <a:spcPts val="1000"/>
              </a:spcBef>
              <a:spcAft>
                <a:spcPts val="0"/>
              </a:spcAft>
              <a:buSzPts val="1300"/>
              <a:buChar char="●"/>
            </a:pPr>
            <a:r>
              <a:rPr lang="en" b="1" dirty="0"/>
              <a:t>Python </a:t>
            </a:r>
            <a:r>
              <a:rPr lang="en" dirty="0"/>
              <a:t>is not just a machine learning tool</a:t>
            </a:r>
            <a:endParaRPr dirty="0"/>
          </a:p>
          <a:p>
            <a:pPr marL="457200" lvl="0" indent="-311150" algn="l" rtl="0">
              <a:lnSpc>
                <a:spcPct val="200000"/>
              </a:lnSpc>
              <a:spcBef>
                <a:spcPts val="1000"/>
              </a:spcBef>
              <a:spcAft>
                <a:spcPts val="0"/>
              </a:spcAft>
              <a:buSzPts val="1300"/>
              <a:buChar char="●"/>
            </a:pPr>
            <a:r>
              <a:rPr lang="en" b="1" dirty="0"/>
              <a:t>YOU </a:t>
            </a:r>
            <a:r>
              <a:rPr lang="en" dirty="0"/>
              <a:t>can do almost anything you want</a:t>
            </a:r>
            <a:endParaRPr b="1" dirty="0"/>
          </a:p>
          <a:p>
            <a:pPr marL="457200" lvl="0" indent="-311150" algn="l" rtl="0">
              <a:lnSpc>
                <a:spcPct val="200000"/>
              </a:lnSpc>
              <a:spcBef>
                <a:spcPts val="1000"/>
              </a:spcBef>
              <a:spcAft>
                <a:spcPts val="0"/>
              </a:spcAft>
              <a:buSzPts val="1300"/>
              <a:buChar char="●"/>
            </a:pPr>
            <a:r>
              <a:rPr lang="en" b="1" dirty="0"/>
              <a:t>Everyone </a:t>
            </a:r>
            <a:r>
              <a:rPr lang="en" dirty="0"/>
              <a:t>can write </a:t>
            </a:r>
            <a:r>
              <a:rPr lang="en" b="1" dirty="0"/>
              <a:t>Python </a:t>
            </a:r>
            <a:r>
              <a:rPr lang="en" dirty="0"/>
              <a:t>codes</a:t>
            </a:r>
            <a:endParaRPr dirty="0"/>
          </a:p>
          <a:p>
            <a:pPr marL="457200" lvl="0" indent="-311150" algn="l" rtl="0">
              <a:lnSpc>
                <a:spcPct val="200000"/>
              </a:lnSpc>
              <a:spcBef>
                <a:spcPts val="1000"/>
              </a:spcBef>
              <a:spcAft>
                <a:spcPts val="0"/>
              </a:spcAft>
              <a:buSzPts val="1300"/>
              <a:buChar char="●"/>
            </a:pPr>
            <a:r>
              <a:rPr lang="en" b="1" dirty="0"/>
              <a:t>Python &amp; Machine Learning</a:t>
            </a:r>
            <a:r>
              <a:rPr lang="en" dirty="0"/>
              <a:t> will never replace Geoscientist</a:t>
            </a:r>
            <a:endParaRPr dirty="0"/>
          </a:p>
          <a:p>
            <a:pPr marL="0" lvl="0" indent="0" algn="l" rtl="0">
              <a:lnSpc>
                <a:spcPct val="200000"/>
              </a:lnSpc>
              <a:spcBef>
                <a:spcPts val="1000"/>
              </a:spcBef>
              <a:spcAft>
                <a:spcPts val="0"/>
              </a:spcAft>
              <a:buNone/>
            </a:pPr>
            <a:endParaRPr dirty="0"/>
          </a:p>
          <a:p>
            <a:pPr marL="0" lvl="0" indent="0" algn="l" rtl="0">
              <a:lnSpc>
                <a:spcPct val="100000"/>
              </a:lnSpc>
              <a:spcBef>
                <a:spcPts val="0"/>
              </a:spcBef>
              <a:spcAft>
                <a:spcPts val="0"/>
              </a:spcAft>
              <a:buNone/>
            </a:pPr>
            <a:r>
              <a:rPr lang="en" sz="1600" b="1" dirty="0">
                <a:solidFill>
                  <a:srgbClr val="000000"/>
                </a:solidFill>
                <a:latin typeface="Arial"/>
                <a:ea typeface="Arial"/>
                <a:cs typeface="Arial"/>
                <a:sym typeface="Arial"/>
              </a:rPr>
              <a:t>“Geoscientist role is to supervise the result of the unsupervised method”</a:t>
            </a:r>
            <a:endParaRPr sz="1800" b="1" dirty="0"/>
          </a:p>
        </p:txBody>
      </p:sp>
      <p:pic>
        <p:nvPicPr>
          <p:cNvPr id="322" name="Google Shape;322;p44"/>
          <p:cNvPicPr preferRelativeResize="0"/>
          <p:nvPr/>
        </p:nvPicPr>
        <p:blipFill>
          <a:blip r:embed="rId3">
            <a:alphaModFix/>
          </a:blip>
          <a:stretch>
            <a:fillRect/>
          </a:stretch>
        </p:blipFill>
        <p:spPr>
          <a:xfrm>
            <a:off x="7635225" y="4573775"/>
            <a:ext cx="1424950" cy="49352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27" name="Google Shape;327;p45"/>
          <p:cNvSpPr txBox="1">
            <a:spLocks noGrp="1"/>
          </p:cNvSpPr>
          <p:nvPr>
            <p:ph type="title"/>
          </p:nvPr>
        </p:nvSpPr>
        <p:spPr>
          <a:xfrm>
            <a:off x="311725" y="500925"/>
            <a:ext cx="3706500" cy="250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Dank je wel!</a:t>
            </a:r>
            <a:endParaRPr/>
          </a:p>
        </p:txBody>
      </p:sp>
      <p:pic>
        <p:nvPicPr>
          <p:cNvPr id="328" name="Google Shape;328;p45"/>
          <p:cNvPicPr preferRelativeResize="0"/>
          <p:nvPr/>
        </p:nvPicPr>
        <p:blipFill>
          <a:blip r:embed="rId3">
            <a:alphaModFix/>
          </a:blip>
          <a:stretch>
            <a:fillRect/>
          </a:stretch>
        </p:blipFill>
        <p:spPr>
          <a:xfrm>
            <a:off x="7635225" y="4573775"/>
            <a:ext cx="1424950" cy="493525"/>
          </a:xfrm>
          <a:prstGeom prst="rect">
            <a:avLst/>
          </a:prstGeom>
          <a:noFill/>
          <a:ln>
            <a:noFill/>
          </a:ln>
        </p:spPr>
      </p:pic>
      <p:sp>
        <p:nvSpPr>
          <p:cNvPr id="329" name="Google Shape;329;p45"/>
          <p:cNvSpPr txBox="1"/>
          <p:nvPr/>
        </p:nvSpPr>
        <p:spPr>
          <a:xfrm>
            <a:off x="5863650" y="4201550"/>
            <a:ext cx="1425000" cy="69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900" b="1">
                <a:latin typeface="Roboto"/>
                <a:ea typeface="Roboto"/>
                <a:cs typeface="Roboto"/>
                <a:sym typeface="Roboto"/>
              </a:rPr>
              <a:t>@panjoel4</a:t>
            </a:r>
            <a:endParaRPr sz="1900">
              <a:latin typeface="Roboto"/>
              <a:ea typeface="Roboto"/>
              <a:cs typeface="Roboto"/>
              <a:sym typeface="Roboto"/>
            </a:endParaRPr>
          </a:p>
        </p:txBody>
      </p:sp>
      <p:grpSp>
        <p:nvGrpSpPr>
          <p:cNvPr id="330" name="Google Shape;330;p45"/>
          <p:cNvGrpSpPr/>
          <p:nvPr/>
        </p:nvGrpSpPr>
        <p:grpSpPr>
          <a:xfrm>
            <a:off x="5676577" y="4649906"/>
            <a:ext cx="1735439" cy="493516"/>
            <a:chOff x="4686050" y="4520925"/>
            <a:chExt cx="2189275" cy="622575"/>
          </a:xfrm>
        </p:grpSpPr>
        <p:pic>
          <p:nvPicPr>
            <p:cNvPr id="331" name="Google Shape;331;p45"/>
            <p:cNvPicPr preferRelativeResize="0"/>
            <p:nvPr/>
          </p:nvPicPr>
          <p:blipFill>
            <a:blip r:embed="rId4">
              <a:alphaModFix/>
            </a:blip>
            <a:stretch>
              <a:fillRect/>
            </a:stretch>
          </p:blipFill>
          <p:spPr>
            <a:xfrm>
              <a:off x="4686050" y="4520925"/>
              <a:ext cx="622575" cy="622575"/>
            </a:xfrm>
            <a:prstGeom prst="rect">
              <a:avLst/>
            </a:prstGeom>
            <a:noFill/>
            <a:ln>
              <a:noFill/>
            </a:ln>
          </p:spPr>
        </p:pic>
        <p:pic>
          <p:nvPicPr>
            <p:cNvPr id="332" name="Google Shape;332;p45"/>
            <p:cNvPicPr preferRelativeResize="0"/>
            <p:nvPr/>
          </p:nvPicPr>
          <p:blipFill>
            <a:blip r:embed="rId5">
              <a:alphaModFix/>
            </a:blip>
            <a:stretch>
              <a:fillRect/>
            </a:stretch>
          </p:blipFill>
          <p:spPr>
            <a:xfrm>
              <a:off x="5469400" y="4520925"/>
              <a:ext cx="622575" cy="622575"/>
            </a:xfrm>
            <a:prstGeom prst="rect">
              <a:avLst/>
            </a:prstGeom>
            <a:noFill/>
            <a:ln>
              <a:noFill/>
            </a:ln>
          </p:spPr>
        </p:pic>
        <p:pic>
          <p:nvPicPr>
            <p:cNvPr id="333" name="Google Shape;333;p45"/>
            <p:cNvPicPr preferRelativeResize="0"/>
            <p:nvPr/>
          </p:nvPicPr>
          <p:blipFill>
            <a:blip r:embed="rId6">
              <a:alphaModFix/>
            </a:blip>
            <a:stretch>
              <a:fillRect/>
            </a:stretch>
          </p:blipFill>
          <p:spPr>
            <a:xfrm>
              <a:off x="6252750" y="4520925"/>
              <a:ext cx="622575" cy="622575"/>
            </a:xfrm>
            <a:prstGeom prst="rect">
              <a:avLst/>
            </a:prstGeom>
            <a:noFill/>
            <a:ln>
              <a:noFill/>
            </a:ln>
          </p:spPr>
        </p:pic>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6"/>
          <p:cNvSpPr txBox="1">
            <a:spLocks noGrp="1"/>
          </p:cNvSpPr>
          <p:nvPr>
            <p:ph type="title"/>
          </p:nvPr>
        </p:nvSpPr>
        <p:spPr>
          <a:xfrm>
            <a:off x="311725" y="500925"/>
            <a:ext cx="3706500" cy="250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Geoscientists start to aware of the Machine Learning techniques?</a:t>
            </a:r>
            <a:endParaRPr/>
          </a:p>
        </p:txBody>
      </p:sp>
      <p:sp>
        <p:nvSpPr>
          <p:cNvPr id="86" name="Google Shape;86;p16"/>
          <p:cNvSpPr txBox="1">
            <a:spLocks noGrp="1"/>
          </p:cNvSpPr>
          <p:nvPr>
            <p:ph type="body" idx="1"/>
          </p:nvPr>
        </p:nvSpPr>
        <p:spPr>
          <a:xfrm>
            <a:off x="4644675" y="500925"/>
            <a:ext cx="4166400" cy="40986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 sz="1200" dirty="0">
                <a:latin typeface="Comic Sans MS"/>
                <a:ea typeface="Comic Sans MS"/>
                <a:cs typeface="Comic Sans MS"/>
                <a:sym typeface="Comic Sans MS"/>
              </a:rPr>
              <a:t>In the past few years, the interest on Machine Learning (ML) discussion grows significantly around the geoscience society. In fact, this technique always been there for years with less of them realizing.</a:t>
            </a:r>
            <a:endParaRPr sz="1200" dirty="0">
              <a:latin typeface="Comic Sans MS"/>
              <a:ea typeface="Comic Sans MS"/>
              <a:cs typeface="Comic Sans MS"/>
              <a:sym typeface="Comic Sans MS"/>
            </a:endParaRPr>
          </a:p>
          <a:p>
            <a:pPr marL="0" lvl="0" indent="0" algn="just" rtl="0">
              <a:spcBef>
                <a:spcPts val="1600"/>
              </a:spcBef>
              <a:spcAft>
                <a:spcPts val="0"/>
              </a:spcAft>
              <a:buNone/>
            </a:pPr>
            <a:r>
              <a:rPr lang="en" sz="1200" b="1" dirty="0">
                <a:latin typeface="Comic Sans MS"/>
                <a:ea typeface="Comic Sans MS"/>
                <a:cs typeface="Comic Sans MS"/>
                <a:sym typeface="Comic Sans MS"/>
              </a:rPr>
              <a:t>Python</a:t>
            </a:r>
            <a:r>
              <a:rPr lang="en" sz="1200" dirty="0">
                <a:latin typeface="Comic Sans MS"/>
                <a:ea typeface="Comic Sans MS"/>
                <a:cs typeface="Comic Sans MS"/>
                <a:sym typeface="Comic Sans MS"/>
              </a:rPr>
              <a:t> has been used by many geoscientific software developers as the plug-in for the implementation of machine learning module on their products in the last few years.</a:t>
            </a:r>
            <a:endParaRPr sz="1200" dirty="0">
              <a:latin typeface="Comic Sans MS"/>
              <a:ea typeface="Comic Sans MS"/>
              <a:cs typeface="Comic Sans MS"/>
              <a:sym typeface="Comic Sans MS"/>
            </a:endParaRPr>
          </a:p>
          <a:p>
            <a:pPr marL="0" lvl="0" indent="0" algn="just" rtl="0">
              <a:spcBef>
                <a:spcPts val="1600"/>
              </a:spcBef>
              <a:spcAft>
                <a:spcPts val="0"/>
              </a:spcAft>
              <a:buNone/>
            </a:pPr>
            <a:r>
              <a:rPr lang="en" sz="1200" dirty="0">
                <a:latin typeface="Comic Sans MS"/>
                <a:ea typeface="Comic Sans MS"/>
                <a:cs typeface="Comic Sans MS"/>
                <a:sym typeface="Comic Sans MS"/>
              </a:rPr>
              <a:t>Here in Indonesia, this topic has been very pouplar recently, especially during the COVID-19 lockdown period. Many of them are starting to learn </a:t>
            </a:r>
            <a:r>
              <a:rPr lang="en" sz="1200" b="1" dirty="0">
                <a:latin typeface="Comic Sans MS"/>
                <a:ea typeface="Comic Sans MS"/>
                <a:cs typeface="Comic Sans MS"/>
                <a:sym typeface="Comic Sans MS"/>
              </a:rPr>
              <a:t>Python </a:t>
            </a:r>
            <a:r>
              <a:rPr lang="en" sz="1200" dirty="0">
                <a:latin typeface="Comic Sans MS"/>
                <a:ea typeface="Comic Sans MS"/>
                <a:cs typeface="Comic Sans MS"/>
                <a:sym typeface="Comic Sans MS"/>
              </a:rPr>
              <a:t>to catch up with the hype of ML discussions.</a:t>
            </a:r>
            <a:endParaRPr sz="1200" dirty="0">
              <a:latin typeface="Comic Sans MS"/>
              <a:ea typeface="Comic Sans MS"/>
              <a:cs typeface="Comic Sans MS"/>
              <a:sym typeface="Comic Sans MS"/>
            </a:endParaRPr>
          </a:p>
          <a:p>
            <a:pPr marL="0" lvl="0" indent="0" algn="just" rtl="0">
              <a:spcBef>
                <a:spcPts val="1600"/>
              </a:spcBef>
              <a:spcAft>
                <a:spcPts val="1600"/>
              </a:spcAft>
              <a:buNone/>
            </a:pPr>
            <a:endParaRPr sz="1200" dirty="0">
              <a:latin typeface="Comic Sans MS"/>
              <a:ea typeface="Comic Sans MS"/>
              <a:cs typeface="Comic Sans MS"/>
              <a:sym typeface="Comic Sans MS"/>
            </a:endParaRPr>
          </a:p>
        </p:txBody>
      </p:sp>
      <p:pic>
        <p:nvPicPr>
          <p:cNvPr id="87" name="Google Shape;87;p16"/>
          <p:cNvPicPr preferRelativeResize="0"/>
          <p:nvPr/>
        </p:nvPicPr>
        <p:blipFill>
          <a:blip r:embed="rId3">
            <a:alphaModFix/>
          </a:blip>
          <a:stretch>
            <a:fillRect/>
          </a:stretch>
        </p:blipFill>
        <p:spPr>
          <a:xfrm>
            <a:off x="7635225" y="4573775"/>
            <a:ext cx="1424950" cy="4935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7"/>
          <p:cNvSpPr txBox="1">
            <a:spLocks noGrp="1"/>
          </p:cNvSpPr>
          <p:nvPr>
            <p:ph type="title"/>
          </p:nvPr>
        </p:nvSpPr>
        <p:spPr>
          <a:xfrm>
            <a:off x="311725" y="500925"/>
            <a:ext cx="3706500" cy="250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Machine Learning</a:t>
            </a:r>
            <a:endParaRPr/>
          </a:p>
        </p:txBody>
      </p:sp>
      <p:sp>
        <p:nvSpPr>
          <p:cNvPr id="93" name="Google Shape;93;p17"/>
          <p:cNvSpPr txBox="1">
            <a:spLocks noGrp="1"/>
          </p:cNvSpPr>
          <p:nvPr>
            <p:ph type="body" idx="1"/>
          </p:nvPr>
        </p:nvSpPr>
        <p:spPr>
          <a:xfrm>
            <a:off x="4644675" y="500925"/>
            <a:ext cx="4166400" cy="409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i="1"/>
              <a:t>Machine Learning (ML)</a:t>
            </a:r>
            <a:endParaRPr b="1" i="1"/>
          </a:p>
          <a:p>
            <a:pPr marL="457200" lvl="0" indent="-311150" algn="l" rtl="0">
              <a:spcBef>
                <a:spcPts val="1600"/>
              </a:spcBef>
              <a:spcAft>
                <a:spcPts val="0"/>
              </a:spcAft>
              <a:buSzPts val="1300"/>
              <a:buChar char="●"/>
            </a:pPr>
            <a:r>
              <a:rPr lang="en"/>
              <a:t>ML is a branch of Data Science</a:t>
            </a:r>
            <a:endParaRPr/>
          </a:p>
          <a:p>
            <a:pPr marL="457200" lvl="0" indent="-311150" algn="l" rtl="0">
              <a:spcBef>
                <a:spcPts val="0"/>
              </a:spcBef>
              <a:spcAft>
                <a:spcPts val="0"/>
              </a:spcAft>
              <a:buSzPts val="1300"/>
              <a:buChar char="●"/>
            </a:pPr>
            <a:r>
              <a:rPr lang="en"/>
              <a:t>Using the algorithm to use the data, learn from it, and predict the future trend for that dataset</a:t>
            </a:r>
            <a:endParaRPr/>
          </a:p>
          <a:p>
            <a:pPr marL="0" lvl="0" indent="0" algn="just" rtl="0">
              <a:spcBef>
                <a:spcPts val="1600"/>
              </a:spcBef>
              <a:spcAft>
                <a:spcPts val="0"/>
              </a:spcAft>
              <a:buNone/>
            </a:pPr>
            <a:endParaRPr/>
          </a:p>
          <a:p>
            <a:pPr marL="0" lvl="0" indent="0" algn="l" rtl="0">
              <a:spcBef>
                <a:spcPts val="1600"/>
              </a:spcBef>
              <a:spcAft>
                <a:spcPts val="0"/>
              </a:spcAft>
              <a:buNone/>
            </a:pPr>
            <a:r>
              <a:rPr lang="en" b="1" i="1"/>
              <a:t>ML in Geoscientific matters</a:t>
            </a:r>
            <a:endParaRPr b="1" i="1"/>
          </a:p>
          <a:p>
            <a:pPr marL="457200" lvl="0" indent="-311150" algn="just" rtl="0">
              <a:spcBef>
                <a:spcPts val="1600"/>
              </a:spcBef>
              <a:spcAft>
                <a:spcPts val="0"/>
              </a:spcAft>
              <a:buSzPts val="1300"/>
              <a:buChar char="●"/>
            </a:pPr>
            <a:r>
              <a:rPr lang="en"/>
              <a:t>Machine learning requires a good amount of data to produce a better result. </a:t>
            </a:r>
            <a:endParaRPr/>
          </a:p>
          <a:p>
            <a:pPr marL="457200" lvl="0" indent="-311150" algn="just" rtl="0">
              <a:spcBef>
                <a:spcPts val="0"/>
              </a:spcBef>
              <a:spcAft>
                <a:spcPts val="0"/>
              </a:spcAft>
              <a:buSzPts val="1300"/>
              <a:buChar char="●"/>
            </a:pPr>
            <a:r>
              <a:rPr lang="en"/>
              <a:t>Process that require mapping an input to a well defined input is the best place where ML could help.</a:t>
            </a:r>
            <a:endParaRPr/>
          </a:p>
          <a:p>
            <a:pPr marL="457200" lvl="0" indent="-311150" algn="just" rtl="0">
              <a:spcBef>
                <a:spcPts val="0"/>
              </a:spcBef>
              <a:spcAft>
                <a:spcPts val="0"/>
              </a:spcAft>
              <a:buSzPts val="1300"/>
              <a:buChar char="●"/>
            </a:pPr>
            <a:r>
              <a:rPr lang="en"/>
              <a:t>Most of modelling techniques are ML.</a:t>
            </a:r>
            <a:endParaRPr/>
          </a:p>
        </p:txBody>
      </p:sp>
      <p:pic>
        <p:nvPicPr>
          <p:cNvPr id="94" name="Google Shape;94;p17"/>
          <p:cNvPicPr preferRelativeResize="0"/>
          <p:nvPr/>
        </p:nvPicPr>
        <p:blipFill>
          <a:blip r:embed="rId3">
            <a:alphaModFix/>
          </a:blip>
          <a:stretch>
            <a:fillRect/>
          </a:stretch>
        </p:blipFill>
        <p:spPr>
          <a:xfrm>
            <a:off x="7635225" y="4573775"/>
            <a:ext cx="1424950" cy="4935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18"/>
          <p:cNvSpPr txBox="1">
            <a:spLocks noGrp="1"/>
          </p:cNvSpPr>
          <p:nvPr>
            <p:ph type="title"/>
          </p:nvPr>
        </p:nvSpPr>
        <p:spPr>
          <a:xfrm>
            <a:off x="311725" y="500925"/>
            <a:ext cx="3706500" cy="250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Python offers various solutions for Geoscientists</a:t>
            </a:r>
            <a:endParaRPr/>
          </a:p>
        </p:txBody>
      </p:sp>
      <p:sp>
        <p:nvSpPr>
          <p:cNvPr id="100" name="Google Shape;100;p18"/>
          <p:cNvSpPr txBox="1">
            <a:spLocks noGrp="1"/>
          </p:cNvSpPr>
          <p:nvPr>
            <p:ph type="body" idx="1"/>
          </p:nvPr>
        </p:nvSpPr>
        <p:spPr>
          <a:xfrm>
            <a:off x="4637950" y="500925"/>
            <a:ext cx="4166400" cy="45015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 b="1">
                <a:latin typeface="Comic Sans MS"/>
                <a:ea typeface="Comic Sans MS"/>
                <a:cs typeface="Comic Sans MS"/>
                <a:sym typeface="Comic Sans MS"/>
              </a:rPr>
              <a:t>What kind of problems?</a:t>
            </a:r>
            <a:endParaRPr b="1">
              <a:latin typeface="Comic Sans MS"/>
              <a:ea typeface="Comic Sans MS"/>
              <a:cs typeface="Comic Sans MS"/>
              <a:sym typeface="Comic Sans MS"/>
            </a:endParaRPr>
          </a:p>
          <a:p>
            <a:pPr marL="457200" lvl="0" indent="-311150" algn="just" rtl="0">
              <a:spcBef>
                <a:spcPts val="1600"/>
              </a:spcBef>
              <a:spcAft>
                <a:spcPts val="0"/>
              </a:spcAft>
              <a:buClr>
                <a:schemeClr val="lt2"/>
              </a:buClr>
              <a:buSzPts val="1300"/>
              <a:buFont typeface="Comic Sans MS"/>
              <a:buChar char="●"/>
            </a:pPr>
            <a:r>
              <a:rPr lang="en" b="1">
                <a:solidFill>
                  <a:schemeClr val="lt2"/>
                </a:solidFill>
                <a:latin typeface="Comic Sans MS"/>
                <a:ea typeface="Comic Sans MS"/>
                <a:cs typeface="Comic Sans MS"/>
                <a:sym typeface="Comic Sans MS"/>
              </a:rPr>
              <a:t>Data Management</a:t>
            </a:r>
            <a:endParaRPr b="1">
              <a:solidFill>
                <a:schemeClr val="lt2"/>
              </a:solidFill>
              <a:latin typeface="Comic Sans MS"/>
              <a:ea typeface="Comic Sans MS"/>
              <a:cs typeface="Comic Sans MS"/>
              <a:sym typeface="Comic Sans MS"/>
            </a:endParaRPr>
          </a:p>
          <a:p>
            <a:pPr marL="457200" lvl="0" indent="-311150" algn="just" rtl="0">
              <a:spcBef>
                <a:spcPts val="0"/>
              </a:spcBef>
              <a:spcAft>
                <a:spcPts val="0"/>
              </a:spcAft>
              <a:buClr>
                <a:schemeClr val="lt2"/>
              </a:buClr>
              <a:buSzPts val="1300"/>
              <a:buFont typeface="Comic Sans MS"/>
              <a:buChar char="●"/>
            </a:pPr>
            <a:r>
              <a:rPr lang="en" b="1">
                <a:solidFill>
                  <a:schemeClr val="lt2"/>
                </a:solidFill>
                <a:latin typeface="Comic Sans MS"/>
                <a:ea typeface="Comic Sans MS"/>
                <a:cs typeface="Comic Sans MS"/>
                <a:sym typeface="Comic Sans MS"/>
              </a:rPr>
              <a:t>The need of data-driven / advanced quantitative analysis </a:t>
            </a:r>
            <a:endParaRPr b="1">
              <a:solidFill>
                <a:schemeClr val="lt2"/>
              </a:solidFill>
              <a:latin typeface="Comic Sans MS"/>
              <a:ea typeface="Comic Sans MS"/>
              <a:cs typeface="Comic Sans MS"/>
              <a:sym typeface="Comic Sans MS"/>
            </a:endParaRPr>
          </a:p>
          <a:p>
            <a:pPr marL="457200" lvl="0" indent="-311150" algn="just" rtl="0">
              <a:spcBef>
                <a:spcPts val="0"/>
              </a:spcBef>
              <a:spcAft>
                <a:spcPts val="0"/>
              </a:spcAft>
              <a:buSzPts val="1300"/>
              <a:buFont typeface="Comic Sans MS"/>
              <a:buChar char="●"/>
            </a:pPr>
            <a:r>
              <a:rPr lang="en" b="1">
                <a:solidFill>
                  <a:srgbClr val="FF0000"/>
                </a:solidFill>
                <a:latin typeface="Comic Sans MS"/>
                <a:ea typeface="Comic Sans MS"/>
                <a:cs typeface="Comic Sans MS"/>
                <a:sym typeface="Comic Sans MS"/>
              </a:rPr>
              <a:t>Limited access</a:t>
            </a:r>
            <a:r>
              <a:rPr lang="en" b="1">
                <a:latin typeface="Comic Sans MS"/>
                <a:ea typeface="Comic Sans MS"/>
                <a:cs typeface="Comic Sans MS"/>
                <a:sym typeface="Comic Sans MS"/>
              </a:rPr>
              <a:t> to technical software</a:t>
            </a:r>
            <a:endParaRPr b="1">
              <a:latin typeface="Comic Sans MS"/>
              <a:ea typeface="Comic Sans MS"/>
              <a:cs typeface="Comic Sans MS"/>
              <a:sym typeface="Comic Sans MS"/>
            </a:endParaRPr>
          </a:p>
          <a:p>
            <a:pPr marL="457200" lvl="0" indent="-311150" algn="just" rtl="0">
              <a:spcBef>
                <a:spcPts val="0"/>
              </a:spcBef>
              <a:spcAft>
                <a:spcPts val="0"/>
              </a:spcAft>
              <a:buSzPts val="1300"/>
              <a:buFont typeface="Comic Sans MS"/>
              <a:buChar char="●"/>
            </a:pPr>
            <a:r>
              <a:rPr lang="en" b="1">
                <a:latin typeface="Comic Sans MS"/>
                <a:ea typeface="Comic Sans MS"/>
                <a:cs typeface="Comic Sans MS"/>
                <a:sym typeface="Comic Sans MS"/>
              </a:rPr>
              <a:t>Beyond conventional analysis</a:t>
            </a:r>
            <a:endParaRPr b="1">
              <a:latin typeface="Comic Sans MS"/>
              <a:ea typeface="Comic Sans MS"/>
              <a:cs typeface="Comic Sans MS"/>
              <a:sym typeface="Comic Sans MS"/>
            </a:endParaRPr>
          </a:p>
          <a:p>
            <a:pPr marL="457200" lvl="0" indent="-311150" algn="just" rtl="0">
              <a:spcBef>
                <a:spcPts val="0"/>
              </a:spcBef>
              <a:spcAft>
                <a:spcPts val="0"/>
              </a:spcAft>
              <a:buSzPts val="1300"/>
              <a:buFont typeface="Comic Sans MS"/>
              <a:buChar char="●"/>
            </a:pPr>
            <a:r>
              <a:rPr lang="en" b="1">
                <a:solidFill>
                  <a:srgbClr val="FF0000"/>
                </a:solidFill>
                <a:latin typeface="Comic Sans MS"/>
                <a:ea typeface="Comic Sans MS"/>
                <a:cs typeface="Comic Sans MS"/>
                <a:sym typeface="Comic Sans MS"/>
              </a:rPr>
              <a:t>Time-consuming</a:t>
            </a:r>
            <a:r>
              <a:rPr lang="en" b="1">
                <a:latin typeface="Comic Sans MS"/>
                <a:ea typeface="Comic Sans MS"/>
                <a:cs typeface="Comic Sans MS"/>
                <a:sym typeface="Comic Sans MS"/>
              </a:rPr>
              <a:t> repetitive manual tasks that could also lead to </a:t>
            </a:r>
            <a:r>
              <a:rPr lang="en" b="1">
                <a:solidFill>
                  <a:srgbClr val="FF0000"/>
                </a:solidFill>
                <a:latin typeface="Comic Sans MS"/>
                <a:ea typeface="Comic Sans MS"/>
                <a:cs typeface="Comic Sans MS"/>
                <a:sym typeface="Comic Sans MS"/>
              </a:rPr>
              <a:t>HUMAN ERRORS</a:t>
            </a:r>
            <a:endParaRPr b="1">
              <a:latin typeface="Comic Sans MS"/>
              <a:ea typeface="Comic Sans MS"/>
              <a:cs typeface="Comic Sans MS"/>
              <a:sym typeface="Comic Sans MS"/>
            </a:endParaRPr>
          </a:p>
          <a:p>
            <a:pPr marL="457200" lvl="0" indent="-311150" algn="just" rtl="0">
              <a:spcBef>
                <a:spcPts val="0"/>
              </a:spcBef>
              <a:spcAft>
                <a:spcPts val="0"/>
              </a:spcAft>
              <a:buClr>
                <a:srgbClr val="FF0000"/>
              </a:buClr>
              <a:buSzPts val="1300"/>
              <a:buFont typeface="Comic Sans MS"/>
              <a:buChar char="●"/>
            </a:pPr>
            <a:r>
              <a:rPr lang="en" b="1">
                <a:solidFill>
                  <a:srgbClr val="FF0000"/>
                </a:solidFill>
                <a:latin typeface="Comic Sans MS"/>
                <a:ea typeface="Comic Sans MS"/>
                <a:cs typeface="Comic Sans MS"/>
                <a:sym typeface="Comic Sans MS"/>
              </a:rPr>
              <a:t>etc</a:t>
            </a:r>
            <a:endParaRPr b="1">
              <a:solidFill>
                <a:srgbClr val="FF0000"/>
              </a:solidFill>
              <a:latin typeface="Comic Sans MS"/>
              <a:ea typeface="Comic Sans MS"/>
              <a:cs typeface="Comic Sans MS"/>
              <a:sym typeface="Comic Sans MS"/>
            </a:endParaRPr>
          </a:p>
          <a:p>
            <a:pPr marL="0" lvl="0" indent="0" algn="l" rtl="0">
              <a:spcBef>
                <a:spcPts val="1600"/>
              </a:spcBef>
              <a:spcAft>
                <a:spcPts val="0"/>
              </a:spcAft>
              <a:buNone/>
            </a:pPr>
            <a:endParaRPr sz="1200" b="1">
              <a:latin typeface="Comic Sans MS"/>
              <a:ea typeface="Comic Sans MS"/>
              <a:cs typeface="Comic Sans MS"/>
              <a:sym typeface="Comic Sans MS"/>
            </a:endParaRPr>
          </a:p>
          <a:p>
            <a:pPr marL="0" lvl="0" indent="0" algn="just" rtl="0">
              <a:spcBef>
                <a:spcPts val="1600"/>
              </a:spcBef>
              <a:spcAft>
                <a:spcPts val="1600"/>
              </a:spcAft>
              <a:buNone/>
            </a:pPr>
            <a:endParaRPr>
              <a:latin typeface="Comic Sans MS"/>
              <a:ea typeface="Comic Sans MS"/>
              <a:cs typeface="Comic Sans MS"/>
              <a:sym typeface="Comic Sans MS"/>
            </a:endParaRPr>
          </a:p>
        </p:txBody>
      </p:sp>
      <p:pic>
        <p:nvPicPr>
          <p:cNvPr id="101" name="Google Shape;101;p18"/>
          <p:cNvPicPr preferRelativeResize="0"/>
          <p:nvPr/>
        </p:nvPicPr>
        <p:blipFill>
          <a:blip r:embed="rId3">
            <a:alphaModFix/>
          </a:blip>
          <a:stretch>
            <a:fillRect/>
          </a:stretch>
        </p:blipFill>
        <p:spPr>
          <a:xfrm>
            <a:off x="7635225" y="4573775"/>
            <a:ext cx="1424950" cy="4935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9"/>
          <p:cNvSpPr txBox="1">
            <a:spLocks noGrp="1"/>
          </p:cNvSpPr>
          <p:nvPr>
            <p:ph type="title"/>
          </p:nvPr>
        </p:nvSpPr>
        <p:spPr>
          <a:xfrm>
            <a:off x="311725" y="500925"/>
            <a:ext cx="3706500" cy="250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Python is not only about machine learning</a:t>
            </a:r>
            <a:endParaRPr/>
          </a:p>
        </p:txBody>
      </p:sp>
      <p:sp>
        <p:nvSpPr>
          <p:cNvPr id="107" name="Google Shape;107;p19"/>
          <p:cNvSpPr txBox="1">
            <a:spLocks noGrp="1"/>
          </p:cNvSpPr>
          <p:nvPr>
            <p:ph type="body" idx="1"/>
          </p:nvPr>
        </p:nvSpPr>
        <p:spPr>
          <a:xfrm>
            <a:off x="4644675" y="500925"/>
            <a:ext cx="4166400" cy="409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0"/>
              </a:spcBef>
              <a:spcAft>
                <a:spcPts val="0"/>
              </a:spcAft>
              <a:buNone/>
            </a:pPr>
            <a:r>
              <a:rPr lang="en" b="1" i="1"/>
              <a:t>ML examples</a:t>
            </a:r>
            <a:endParaRPr b="1" i="1"/>
          </a:p>
          <a:p>
            <a:pPr marL="0" lvl="0" indent="0" algn="l" rtl="0">
              <a:spcBef>
                <a:spcPts val="0"/>
              </a:spcBef>
              <a:spcAft>
                <a:spcPts val="0"/>
              </a:spcAft>
              <a:buNone/>
            </a:pPr>
            <a:r>
              <a:rPr lang="en"/>
              <a:t>- Facies Classification            - Lineament Analysis</a:t>
            </a:r>
            <a:endParaRPr/>
          </a:p>
          <a:p>
            <a:pPr marL="0" lvl="0" indent="0" algn="l" rtl="0">
              <a:spcBef>
                <a:spcPts val="0"/>
              </a:spcBef>
              <a:spcAft>
                <a:spcPts val="0"/>
              </a:spcAft>
              <a:buNone/>
            </a:pPr>
            <a:r>
              <a:rPr lang="en"/>
              <a:t>- Fault identification                - etc.</a:t>
            </a:r>
            <a:endParaRPr/>
          </a:p>
          <a:p>
            <a:pPr marL="0" lvl="0" indent="0" algn="l" rtl="0">
              <a:spcBef>
                <a:spcPts val="0"/>
              </a:spcBef>
              <a:spcAft>
                <a:spcPts val="0"/>
              </a:spcAft>
              <a:buNone/>
            </a:pPr>
            <a:r>
              <a:rPr lang="en"/>
              <a:t>- Hyperspectral Image mineral mapping</a:t>
            </a:r>
            <a:endParaRPr/>
          </a:p>
          <a:p>
            <a:pPr marL="0" lvl="0" indent="0" algn="l" rtl="0">
              <a:spcBef>
                <a:spcPts val="0"/>
              </a:spcBef>
              <a:spcAft>
                <a:spcPts val="0"/>
              </a:spcAft>
              <a:buNone/>
            </a:pPr>
            <a:endParaRPr/>
          </a:p>
          <a:p>
            <a:pPr marL="0" lvl="0" indent="0" algn="l" rtl="0">
              <a:spcBef>
                <a:spcPts val="0"/>
              </a:spcBef>
              <a:spcAft>
                <a:spcPts val="0"/>
              </a:spcAft>
              <a:buNone/>
            </a:pPr>
            <a:r>
              <a:rPr lang="en" b="1" i="1"/>
              <a:t>non-ML examples</a:t>
            </a:r>
            <a:endParaRPr b="1" i="1"/>
          </a:p>
          <a:p>
            <a:pPr marL="0" lvl="0" indent="0" algn="l" rtl="0">
              <a:spcBef>
                <a:spcPts val="0"/>
              </a:spcBef>
              <a:spcAft>
                <a:spcPts val="0"/>
              </a:spcAft>
              <a:buNone/>
            </a:pPr>
            <a:r>
              <a:rPr lang="en"/>
              <a:t>- Petrophysics calculation  - Create your own software</a:t>
            </a:r>
            <a:endParaRPr/>
          </a:p>
          <a:p>
            <a:pPr marL="0" lvl="0" indent="0" algn="l" rtl="0">
              <a:spcBef>
                <a:spcPts val="0"/>
              </a:spcBef>
              <a:spcAft>
                <a:spcPts val="0"/>
              </a:spcAft>
              <a:buNone/>
            </a:pPr>
            <a:r>
              <a:rPr lang="en"/>
              <a:t>- DEM visualization              - etc.</a:t>
            </a:r>
            <a:endParaRPr/>
          </a:p>
          <a:p>
            <a:pPr marL="0" lvl="0" indent="0" algn="l" rtl="0">
              <a:spcBef>
                <a:spcPts val="0"/>
              </a:spcBef>
              <a:spcAft>
                <a:spcPts val="0"/>
              </a:spcAft>
              <a:buNone/>
            </a:pPr>
            <a:r>
              <a:rPr lang="en"/>
              <a:t>- Well Log and SegY visualization</a:t>
            </a:r>
            <a:endParaRPr/>
          </a:p>
          <a:p>
            <a:pPr marL="0" lvl="0" indent="0" algn="l" rtl="0">
              <a:spcBef>
                <a:spcPts val="0"/>
              </a:spcBef>
              <a:spcAft>
                <a:spcPts val="1600"/>
              </a:spcAft>
              <a:buNone/>
            </a:pPr>
            <a:endParaRPr/>
          </a:p>
        </p:txBody>
      </p:sp>
      <p:pic>
        <p:nvPicPr>
          <p:cNvPr id="108" name="Google Shape;108;p19"/>
          <p:cNvPicPr preferRelativeResize="0"/>
          <p:nvPr/>
        </p:nvPicPr>
        <p:blipFill>
          <a:blip r:embed="rId3">
            <a:alphaModFix/>
          </a:blip>
          <a:stretch>
            <a:fillRect/>
          </a:stretch>
        </p:blipFill>
        <p:spPr>
          <a:xfrm>
            <a:off x="5130263" y="631988"/>
            <a:ext cx="3195215" cy="1828875"/>
          </a:xfrm>
          <a:prstGeom prst="rect">
            <a:avLst/>
          </a:prstGeom>
          <a:noFill/>
          <a:ln>
            <a:noFill/>
          </a:ln>
        </p:spPr>
      </p:pic>
      <p:pic>
        <p:nvPicPr>
          <p:cNvPr id="109" name="Google Shape;109;p19"/>
          <p:cNvPicPr preferRelativeResize="0"/>
          <p:nvPr/>
        </p:nvPicPr>
        <p:blipFill>
          <a:blip r:embed="rId4">
            <a:alphaModFix/>
          </a:blip>
          <a:stretch>
            <a:fillRect/>
          </a:stretch>
        </p:blipFill>
        <p:spPr>
          <a:xfrm>
            <a:off x="7635225" y="4573775"/>
            <a:ext cx="1424950" cy="4935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20"/>
          <p:cNvSpPr txBox="1">
            <a:spLocks noGrp="1"/>
          </p:cNvSpPr>
          <p:nvPr>
            <p:ph type="title"/>
          </p:nvPr>
        </p:nvSpPr>
        <p:spPr>
          <a:xfrm>
            <a:off x="311725" y="500925"/>
            <a:ext cx="3706500" cy="250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What is Python for YOU as geoscientist?</a:t>
            </a:r>
            <a:endParaRPr/>
          </a:p>
        </p:txBody>
      </p:sp>
      <p:sp>
        <p:nvSpPr>
          <p:cNvPr id="115" name="Google Shape;115;p20"/>
          <p:cNvSpPr txBox="1">
            <a:spLocks noGrp="1"/>
          </p:cNvSpPr>
          <p:nvPr>
            <p:ph type="body" idx="1"/>
          </p:nvPr>
        </p:nvSpPr>
        <p:spPr>
          <a:xfrm>
            <a:off x="4644675" y="500925"/>
            <a:ext cx="4166400" cy="409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900" b="1"/>
              <a:t>IT’S A </a:t>
            </a:r>
            <a:r>
              <a:rPr lang="en" sz="2900" b="1">
                <a:solidFill>
                  <a:srgbClr val="FF0000"/>
                </a:solidFill>
              </a:rPr>
              <a:t>TOOL</a:t>
            </a:r>
            <a:endParaRPr sz="2900" b="1">
              <a:solidFill>
                <a:srgbClr val="FF0000"/>
              </a:solidFill>
            </a:endParaRPr>
          </a:p>
          <a:p>
            <a:pPr marL="457200" lvl="0" indent="-336550" algn="l" rtl="0">
              <a:spcBef>
                <a:spcPts val="1600"/>
              </a:spcBef>
              <a:spcAft>
                <a:spcPts val="0"/>
              </a:spcAft>
              <a:buSzPts val="1700"/>
              <a:buChar char="●"/>
            </a:pPr>
            <a:r>
              <a:rPr lang="en" sz="1700" b="1"/>
              <a:t>A casual tool </a:t>
            </a:r>
            <a:endParaRPr sz="1700" b="1"/>
          </a:p>
          <a:p>
            <a:pPr marL="457200" lvl="0" indent="-336550" algn="l" rtl="0">
              <a:spcBef>
                <a:spcPts val="1600"/>
              </a:spcBef>
              <a:spcAft>
                <a:spcPts val="0"/>
              </a:spcAft>
              <a:buSzPts val="1700"/>
              <a:buChar char="●"/>
            </a:pPr>
            <a:r>
              <a:rPr lang="en" sz="1700" b="1"/>
              <a:t>A problem solving tool </a:t>
            </a:r>
            <a:endParaRPr sz="1700" b="1"/>
          </a:p>
          <a:p>
            <a:pPr marL="457200" lvl="0" indent="-336550" algn="l" rtl="0">
              <a:spcBef>
                <a:spcPts val="1000"/>
              </a:spcBef>
              <a:spcAft>
                <a:spcPts val="1600"/>
              </a:spcAft>
              <a:buSzPts val="1700"/>
              <a:buChar char="●"/>
            </a:pPr>
            <a:r>
              <a:rPr lang="en" sz="1700" b="1"/>
              <a:t>A developing tool </a:t>
            </a:r>
            <a:endParaRPr sz="1700" b="1"/>
          </a:p>
        </p:txBody>
      </p:sp>
      <p:pic>
        <p:nvPicPr>
          <p:cNvPr id="116" name="Google Shape;116;p20"/>
          <p:cNvPicPr preferRelativeResize="0"/>
          <p:nvPr/>
        </p:nvPicPr>
        <p:blipFill>
          <a:blip r:embed="rId3">
            <a:alphaModFix/>
          </a:blip>
          <a:stretch>
            <a:fillRect/>
          </a:stretch>
        </p:blipFill>
        <p:spPr>
          <a:xfrm>
            <a:off x="7635225" y="4573775"/>
            <a:ext cx="1424950" cy="4935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21"/>
          <p:cNvSpPr txBox="1">
            <a:spLocks noGrp="1"/>
          </p:cNvSpPr>
          <p:nvPr>
            <p:ph type="title"/>
          </p:nvPr>
        </p:nvSpPr>
        <p:spPr>
          <a:xfrm>
            <a:off x="311725" y="500925"/>
            <a:ext cx="3706500" cy="250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Let’s get started!</a:t>
            </a:r>
            <a:endParaRPr/>
          </a:p>
        </p:txBody>
      </p:sp>
      <p:sp>
        <p:nvSpPr>
          <p:cNvPr id="122" name="Google Shape;122;p21"/>
          <p:cNvSpPr txBox="1">
            <a:spLocks noGrp="1"/>
          </p:cNvSpPr>
          <p:nvPr>
            <p:ph type="body" idx="1"/>
          </p:nvPr>
        </p:nvSpPr>
        <p:spPr>
          <a:xfrm>
            <a:off x="4644675" y="500925"/>
            <a:ext cx="4166400" cy="4098600"/>
          </a:xfrm>
          <a:prstGeom prst="rect">
            <a:avLst/>
          </a:prstGeom>
        </p:spPr>
        <p:txBody>
          <a:bodyPr spcFirstLastPara="1" wrap="square" lIns="91425" tIns="91425" rIns="91425" bIns="91425" anchor="t" anchorCtr="0">
            <a:noAutofit/>
          </a:bodyPr>
          <a:lstStyle/>
          <a:p>
            <a:pPr marL="0" lvl="0" indent="0" algn="l" rtl="0">
              <a:spcBef>
                <a:spcPts val="1000"/>
              </a:spcBef>
              <a:spcAft>
                <a:spcPts val="0"/>
              </a:spcAft>
              <a:buNone/>
            </a:pPr>
            <a:r>
              <a:rPr lang="en" b="1" dirty="0"/>
              <a:t>Examples:</a:t>
            </a:r>
            <a:endParaRPr b="1" dirty="0"/>
          </a:p>
          <a:p>
            <a:pPr marL="457200" lvl="0" indent="-311150" algn="l" rtl="0">
              <a:spcBef>
                <a:spcPts val="1600"/>
              </a:spcBef>
              <a:spcAft>
                <a:spcPts val="0"/>
              </a:spcAft>
              <a:buSzPts val="1300"/>
              <a:buChar char="●"/>
            </a:pPr>
            <a:r>
              <a:rPr lang="en" dirty="0"/>
              <a:t>Curie Point Depth Mapping Using Aeromagnetic Data for Geothermal Exploration</a:t>
            </a:r>
            <a:endParaRPr dirty="0"/>
          </a:p>
          <a:p>
            <a:pPr marL="457200" lvl="0" indent="-311150" algn="l" rtl="0">
              <a:spcBef>
                <a:spcPts val="1600"/>
              </a:spcBef>
              <a:spcAft>
                <a:spcPts val="0"/>
              </a:spcAft>
              <a:buSzPts val="1300"/>
              <a:buChar char="●"/>
            </a:pPr>
            <a:r>
              <a:rPr lang="en" dirty="0"/>
              <a:t>Playing Around with Well Log Data</a:t>
            </a:r>
            <a:endParaRPr dirty="0"/>
          </a:p>
          <a:p>
            <a:pPr marL="457200" lvl="0" indent="-311150" algn="l" rtl="0">
              <a:spcBef>
                <a:spcPts val="1000"/>
              </a:spcBef>
              <a:spcAft>
                <a:spcPts val="0"/>
              </a:spcAft>
              <a:buSzPts val="1300"/>
              <a:buChar char="●"/>
            </a:pPr>
            <a:r>
              <a:rPr lang="en" dirty="0"/>
              <a:t>Fault Identification on Seismic Data</a:t>
            </a:r>
            <a:endParaRPr dirty="0"/>
          </a:p>
          <a:p>
            <a:pPr marL="457200" lvl="0" indent="-311150" algn="l" rtl="0">
              <a:spcBef>
                <a:spcPts val="1000"/>
              </a:spcBef>
              <a:spcAft>
                <a:spcPts val="1600"/>
              </a:spcAft>
              <a:buSzPts val="1300"/>
              <a:buChar char="●"/>
            </a:pPr>
            <a:r>
              <a:rPr lang="en" dirty="0"/>
              <a:t>Python-made Geoscientific Softwares</a:t>
            </a:r>
            <a:endParaRPr dirty="0"/>
          </a:p>
        </p:txBody>
      </p:sp>
      <p:pic>
        <p:nvPicPr>
          <p:cNvPr id="123" name="Google Shape;123;p21"/>
          <p:cNvPicPr preferRelativeResize="0"/>
          <p:nvPr/>
        </p:nvPicPr>
        <p:blipFill>
          <a:blip r:embed="rId3">
            <a:alphaModFix/>
          </a:blip>
          <a:stretch>
            <a:fillRect/>
          </a:stretch>
        </p:blipFill>
        <p:spPr>
          <a:xfrm>
            <a:off x="7635225" y="4573775"/>
            <a:ext cx="1424950" cy="493525"/>
          </a:xfrm>
          <a:prstGeom prst="rect">
            <a:avLst/>
          </a:prstGeom>
          <a:noFill/>
          <a:ln>
            <a:noFill/>
          </a:ln>
        </p:spPr>
      </p:pic>
    </p:spTree>
  </p:cSld>
  <p:clrMapOvr>
    <a:masterClrMapping/>
  </p:clrMapOvr>
</p:sld>
</file>

<file path=ppt/theme/theme1.xml><?xml version="1.0" encoding="utf-8"?>
<a:theme xmlns:a="http://schemas.openxmlformats.org/drawingml/2006/main" name="Paradigm">
  <a:themeElements>
    <a:clrScheme name="Paradigm">
      <a:dk1>
        <a:srgbClr val="31394D"/>
      </a:dk1>
      <a:lt1>
        <a:srgbClr val="FFFFFF"/>
      </a:lt1>
      <a:dk2>
        <a:srgbClr val="666666"/>
      </a:dk2>
      <a:lt2>
        <a:srgbClr val="626B73"/>
      </a:lt2>
      <a:accent1>
        <a:srgbClr val="002F4A"/>
      </a:accent1>
      <a:accent2>
        <a:srgbClr val="D9C4B1"/>
      </a:accent2>
      <a:accent3>
        <a:srgbClr val="EDE3DA"/>
      </a:accent3>
      <a:accent4>
        <a:srgbClr val="B85741"/>
      </a:accent4>
      <a:accent5>
        <a:srgbClr val="009384"/>
      </a:accent5>
      <a:accent6>
        <a:srgbClr val="D0F6FF"/>
      </a:accent6>
      <a:hlink>
        <a:srgbClr val="009384"/>
      </a:hlink>
      <a:folHlink>
        <a:srgbClr val="00938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53</TotalTime>
  <Words>612</Words>
  <Application>Microsoft Office PowerPoint</Application>
  <PresentationFormat>On-screen Show (16:9)</PresentationFormat>
  <Paragraphs>117</Paragraphs>
  <Slides>33</Slides>
  <Notes>33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33</vt:i4>
      </vt:variant>
    </vt:vector>
  </HeadingPairs>
  <TitlesOfParts>
    <vt:vector size="38" baseType="lpstr">
      <vt:lpstr>Roboto</vt:lpstr>
      <vt:lpstr>Comic Sans MS</vt:lpstr>
      <vt:lpstr>Arial</vt:lpstr>
      <vt:lpstr>Merriweather</vt:lpstr>
      <vt:lpstr>Paradigm</vt:lpstr>
      <vt:lpstr>Python for Geoscientists: Machine Learning and Beyond!</vt:lpstr>
      <vt:lpstr>Who Am I?     What Python have done to me?</vt:lpstr>
      <vt:lpstr>This talk</vt:lpstr>
      <vt:lpstr>Geoscientists start to aware of the Machine Learning techniques?</vt:lpstr>
      <vt:lpstr>Machine Learning</vt:lpstr>
      <vt:lpstr>Python offers various solutions for Geoscientists</vt:lpstr>
      <vt:lpstr>Python is not only about machine learning</vt:lpstr>
      <vt:lpstr>What is Python for YOU as geoscientist?</vt:lpstr>
      <vt:lpstr>Let’s get started!</vt:lpstr>
      <vt:lpstr>Example 1</vt:lpstr>
      <vt:lpstr>PowerPoint Presentation</vt:lpstr>
      <vt:lpstr>PowerPoint Presentation</vt:lpstr>
      <vt:lpstr>PowerPoint Presentation</vt:lpstr>
      <vt:lpstr>PowerPoint Presentation</vt:lpstr>
      <vt:lpstr>PowerPoint Presentation</vt:lpstr>
      <vt:lpstr>PowerPoint Presentation</vt:lpstr>
      <vt:lpstr>Example 2</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Example 3</vt:lpstr>
      <vt:lpstr>PowerPoint Presentation</vt:lpstr>
      <vt:lpstr>PowerPoint Presentation</vt:lpstr>
      <vt:lpstr>PowerPoint Presentation</vt:lpstr>
      <vt:lpstr>PowerPoint Presentation</vt:lpstr>
      <vt:lpstr>PowerPoint Presentation</vt:lpstr>
      <vt:lpstr>Build Your Own Software</vt:lpstr>
      <vt:lpstr>Conclusion</vt:lpstr>
      <vt:lpstr>Dank je wel!</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Python for Geoscientists: Machine Learning and Beyond!</dc:title>
  <cp:lastModifiedBy>Vian</cp:lastModifiedBy>
  <cp:revision>30</cp:revision>
  <dcterms:modified xsi:type="dcterms:W3CDTF">2020-11-16T12:55:29Z</dcterms:modified>
</cp:coreProperties>
</file>